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9"/>
  </p:notesMasterIdLst>
  <p:sldIdLst>
    <p:sldId id="280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256" r:id="rId28"/>
    <p:sldId id="260" r:id="rId29"/>
    <p:sldId id="261" r:id="rId30"/>
    <p:sldId id="262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63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6" d="100"/>
          <a:sy n="76" d="100"/>
        </p:scale>
        <p:origin x="-2634" y="-8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C4E10-CE54-4D2B-9B71-142CCFFF0330}" type="datetimeFigureOut">
              <a:rPr lang="pt-BR" smtClean="0"/>
              <a:t>15/10/2019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4A087-356F-4CF8-926C-B7B991388B0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Elementos transurânicos</a:t>
            </a:r>
          </a:p>
          <a:p>
            <a:r>
              <a:t>Na natureza ocorrem os elementos de número atômico 1 a 92, com exceção do tecnécio (Z = 41) e promécio (Z = 63), que são artificiais. Bombardeando-se o núcleo de urânio–238 com um nêutron, forma-se um novo núcleo que emite uma partícula beta (elétron) formando o núcleo do neptúnio (Z = 93).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tângulo 4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tângulo 6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Retângulo 10"/>
          <p:cNvSpPr/>
          <p:nvPr/>
        </p:nvSpPr>
        <p:spPr>
          <a:xfrm>
            <a:off x="255588" y="5046663"/>
            <a:ext cx="73025" cy="16922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tângulo 12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tângulo 13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15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BCF6501-7EC5-4A75-85F2-AB31866C55FB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16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7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6ABD9D0-666C-487A-8763-E31AA7CD151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6C4239-F6F3-41D8-9F09-F082A733C608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C59DA9-78B4-4F81-B31A-D1C93D6CA1E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89067-2D21-4973-9886-08814848B14E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DB919-E143-4A65-A922-D4F6263FCAC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8B6C5-0BC4-4810-AD32-AA5BE13B51C1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39087-5462-4102-A846-28158B8F0CE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vre 17"/>
          <p:cNvSpPr>
            <a:spLocks/>
          </p:cNvSpPr>
          <p:nvPr/>
        </p:nvSpPr>
        <p:spPr bwMode="auto">
          <a:xfrm>
            <a:off x="4829175" y="1073150"/>
            <a:ext cx="4321175" cy="5791200"/>
          </a:xfrm>
          <a:custGeom>
            <a:avLst/>
            <a:gdLst>
              <a:gd name="T0" fmla="*/ 0 w 2736"/>
              <a:gd name="T1" fmla="*/ 2147483647 h 3648"/>
              <a:gd name="T2" fmla="*/ 1795989939 w 2736"/>
              <a:gd name="T3" fmla="*/ 2147483647 h 3648"/>
              <a:gd name="T4" fmla="*/ 2147483647 w 2736"/>
              <a:gd name="T5" fmla="*/ 0 h 3648"/>
              <a:gd name="T6" fmla="*/ 2147483647 w 2736"/>
              <a:gd name="T7" fmla="*/ 241935000 h 3648"/>
              <a:gd name="T8" fmla="*/ 1855856217 w 2736"/>
              <a:gd name="T9" fmla="*/ 2147483647 h 3648"/>
              <a:gd name="T10" fmla="*/ 119732557 w 2736"/>
              <a:gd name="T11" fmla="*/ 2147483647 h 3648"/>
              <a:gd name="T12" fmla="*/ 0 w 2736"/>
              <a:gd name="T13" fmla="*/ 2147483647 h 36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36"/>
              <a:gd name="T22" fmla="*/ 0 h 3648"/>
              <a:gd name="T23" fmla="*/ 2736 w 2736"/>
              <a:gd name="T24" fmla="*/ 3648 h 36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0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294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5" name="Forma livre 18"/>
          <p:cNvSpPr>
            <a:spLocks/>
          </p:cNvSpPr>
          <p:nvPr/>
        </p:nvSpPr>
        <p:spPr bwMode="auto">
          <a:xfrm>
            <a:off x="374650" y="0"/>
            <a:ext cx="5513388" cy="6615113"/>
          </a:xfrm>
          <a:custGeom>
            <a:avLst/>
            <a:gdLst>
              <a:gd name="T0" fmla="*/ 0 w 3504"/>
              <a:gd name="T1" fmla="*/ 2147483647 h 4128"/>
              <a:gd name="T2" fmla="*/ 0 w 3504"/>
              <a:gd name="T3" fmla="*/ 2147483647 h 4128"/>
              <a:gd name="T4" fmla="*/ 2147483647 w 3504"/>
              <a:gd name="T5" fmla="*/ 2147483647 h 4128"/>
              <a:gd name="T6" fmla="*/ 2147483647 w 3504"/>
              <a:gd name="T7" fmla="*/ 0 h 4128"/>
              <a:gd name="T8" fmla="*/ 2147483647 w 3504"/>
              <a:gd name="T9" fmla="*/ 0 h 4128"/>
              <a:gd name="T10" fmla="*/ 2147483647 w 3504"/>
              <a:gd name="T11" fmla="*/ 2147483647 h 4128"/>
              <a:gd name="T12" fmla="*/ 0 w 3504"/>
              <a:gd name="T13" fmla="*/ 2147483647 h 412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04"/>
              <a:gd name="T22" fmla="*/ 0 h 4128"/>
              <a:gd name="T23" fmla="*/ 3504 w 3504"/>
              <a:gd name="T24" fmla="*/ 4128 h 412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294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6" name="Forma livre 5"/>
          <p:cNvSpPr>
            <a:spLocks/>
          </p:cNvSpPr>
          <p:nvPr/>
        </p:nvSpPr>
        <p:spPr bwMode="auto">
          <a:xfrm rot="5236414">
            <a:off x="4461669" y="1483519"/>
            <a:ext cx="4114800" cy="118903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3" name="Forma livre 12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Forma livre 13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5" name="Forma livre 14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366713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7" name="Forma livre 16"/>
          <p:cNvSpPr>
            <a:spLocks/>
          </p:cNvSpPr>
          <p:nvPr/>
        </p:nvSpPr>
        <p:spPr bwMode="auto">
          <a:xfrm>
            <a:off x="366713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8" name="Forma livre 17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63538" y="401638"/>
            <a:ext cx="8504237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tângulo 19"/>
          <p:cNvSpPr/>
          <p:nvPr/>
        </p:nvSpPr>
        <p:spPr>
          <a:xfrm flipH="1">
            <a:off x="371475" y="681038"/>
            <a:ext cx="26988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1" name="Retângulo 20"/>
          <p:cNvSpPr/>
          <p:nvPr/>
        </p:nvSpPr>
        <p:spPr>
          <a:xfrm flipH="1">
            <a:off x="411163" y="681038"/>
            <a:ext cx="26987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tângulo 21"/>
          <p:cNvSpPr/>
          <p:nvPr/>
        </p:nvSpPr>
        <p:spPr>
          <a:xfrm flipH="1">
            <a:off x="447675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etângulo 22"/>
          <p:cNvSpPr/>
          <p:nvPr/>
        </p:nvSpPr>
        <p:spPr>
          <a:xfrm flipH="1">
            <a:off x="476250" y="681038"/>
            <a:ext cx="9525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Retângulo 23"/>
          <p:cNvSpPr/>
          <p:nvPr/>
        </p:nvSpPr>
        <p:spPr>
          <a:xfrm>
            <a:off x="500063" y="681038"/>
            <a:ext cx="36512" cy="365125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bIns="0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2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B1AB2FF-256C-484E-A395-C8DD321B9183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2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2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1F60A94-B2C2-4506-8DB5-66B0E925AD6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B4598-B415-4D52-BB2F-82A148833931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BE420-94FA-4F4C-B8AD-2E122D270B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401638"/>
            <a:ext cx="8867775" cy="887412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87313" y="681038"/>
            <a:ext cx="460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7625" y="681038"/>
            <a:ext cx="26988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tângulo 9"/>
          <p:cNvSpPr/>
          <p:nvPr/>
        </p:nvSpPr>
        <p:spPr>
          <a:xfrm>
            <a:off x="28575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0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tângulo 11"/>
          <p:cNvSpPr/>
          <p:nvPr/>
        </p:nvSpPr>
        <p:spPr>
          <a:xfrm flipH="1">
            <a:off x="149225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Retângulo 12"/>
          <p:cNvSpPr/>
          <p:nvPr/>
        </p:nvSpPr>
        <p:spPr>
          <a:xfrm flipH="1">
            <a:off x="188913" y="681038"/>
            <a:ext cx="2857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Retângulo 13"/>
          <p:cNvSpPr/>
          <p:nvPr/>
        </p:nvSpPr>
        <p:spPr>
          <a:xfrm flipH="1">
            <a:off x="227013" y="681038"/>
            <a:ext cx="9525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tângulo 14"/>
          <p:cNvSpPr/>
          <p:nvPr/>
        </p:nvSpPr>
        <p:spPr>
          <a:xfrm flipH="1">
            <a:off x="255588" y="681038"/>
            <a:ext cx="7937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279400" y="681038"/>
            <a:ext cx="36513" cy="365125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/>
          <a:lstStyle>
            <a:lvl1pPr>
              <a:defRPr sz="4000"/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A17AC55F-E12E-4CAE-B082-887A3E5FCA88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1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33D12A2-F715-4364-9A99-3C94D87C3D0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A7BE9-B7E2-4D5A-B81B-C205B4B0C1CE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4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ABE91-EA77-4415-8920-8EE9304D8A0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8082B-4641-4C06-B5F8-2DCECE6495A1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C70EB-03BD-40E9-8FB7-D7CCE6EA0DE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1213A-DB70-4260-816F-9BBD47697AD6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6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853A-0A08-4C4B-A5C5-85703CD5330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68300" y="0"/>
            <a:ext cx="8777288" cy="1878013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6" name="Conector reto 5"/>
          <p:cNvCxnSpPr/>
          <p:nvPr/>
        </p:nvCxnSpPr>
        <p:spPr>
          <a:xfrm flipV="1">
            <a:off x="363538" y="1884363"/>
            <a:ext cx="878205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upo 19"/>
          <p:cNvGrpSpPr>
            <a:grpSpLocks/>
          </p:cNvGrpSpPr>
          <p:nvPr/>
        </p:nvGrpSpPr>
        <p:grpSpPr bwMode="auto">
          <a:xfrm rot="5400000">
            <a:off x="8515351" y="1219200"/>
            <a:ext cx="131762" cy="128587"/>
            <a:chOff x="6668087" y="1297746"/>
            <a:chExt cx="161840" cy="156602"/>
          </a:xfrm>
        </p:grpSpPr>
        <p:cxnSp>
          <p:nvCxnSpPr>
            <p:cNvPr id="8" name="Conector reto 7"/>
            <p:cNvCxnSpPr/>
            <p:nvPr/>
          </p:nvCxnSpPr>
          <p:spPr>
            <a:xfrm rot="16200000">
              <a:off x="6663593" y="1294508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rot="5400000" flipH="1">
              <a:off x="6744513" y="1293533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25"/>
          <p:cNvGrpSpPr>
            <a:grpSpLocks/>
          </p:cNvGrpSpPr>
          <p:nvPr/>
        </p:nvGrpSpPr>
        <p:grpSpPr bwMode="auto">
          <a:xfrm rot="5400000">
            <a:off x="8667751" y="1371600"/>
            <a:ext cx="131762" cy="128587"/>
            <a:chOff x="6668087" y="1297746"/>
            <a:chExt cx="161840" cy="156602"/>
          </a:xfrm>
        </p:grpSpPr>
        <p:cxnSp>
          <p:nvCxnSpPr>
            <p:cNvPr id="12" name="Conector reto 11"/>
            <p:cNvCxnSpPr/>
            <p:nvPr/>
          </p:nvCxnSpPr>
          <p:spPr>
            <a:xfrm rot="16200000">
              <a:off x="6663593" y="1294508"/>
              <a:ext cx="88935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rot="16200000" flipV="1">
              <a:off x="6685198" y="1391515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rot="5400000" flipH="1">
              <a:off x="6744513" y="1293533"/>
              <a:ext cx="88935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29"/>
          <p:cNvGrpSpPr>
            <a:grpSpLocks/>
          </p:cNvGrpSpPr>
          <p:nvPr/>
        </p:nvGrpSpPr>
        <p:grpSpPr bwMode="auto">
          <a:xfrm rot="5400000">
            <a:off x="8320087" y="1474788"/>
            <a:ext cx="131763" cy="128588"/>
            <a:chOff x="6668087" y="1297746"/>
            <a:chExt cx="161840" cy="156602"/>
          </a:xfrm>
        </p:grpSpPr>
        <p:cxnSp>
          <p:nvCxnSpPr>
            <p:cNvPr id="16" name="Conector reto 15"/>
            <p:cNvCxnSpPr/>
            <p:nvPr/>
          </p:nvCxnSpPr>
          <p:spPr>
            <a:xfrm rot="16200000">
              <a:off x="6663592" y="1294506"/>
              <a:ext cx="88934" cy="7994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rot="16200000" flipV="1">
              <a:off x="6685198" y="1391513"/>
              <a:ext cx="125668" cy="0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rot="5400000" flipH="1">
              <a:off x="6744512" y="1293532"/>
              <a:ext cx="88934" cy="81895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19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77000" y="55563"/>
            <a:ext cx="2133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22E363-445C-4B71-AAF9-91FE594B711E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20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914400" y="55563"/>
            <a:ext cx="55626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21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55563"/>
            <a:ext cx="457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EFFE4AD-D104-4390-AD7B-826AF51C621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0"/>
            <a:ext cx="365125" cy="6854825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tângulo 7"/>
          <p:cNvSpPr/>
          <p:nvPr/>
        </p:nvSpPr>
        <p:spPr>
          <a:xfrm>
            <a:off x="255588" y="5046663"/>
            <a:ext cx="73025" cy="16922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tângulo 8"/>
          <p:cNvSpPr/>
          <p:nvPr/>
        </p:nvSpPr>
        <p:spPr>
          <a:xfrm>
            <a:off x="255588" y="4797425"/>
            <a:ext cx="73025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255588" y="4637088"/>
            <a:ext cx="73025" cy="138112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tângulo 10"/>
          <p:cNvSpPr/>
          <p:nvPr/>
        </p:nvSpPr>
        <p:spPr>
          <a:xfrm>
            <a:off x="255588" y="4541838"/>
            <a:ext cx="73025" cy="7461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Retângulo 11"/>
          <p:cNvSpPr/>
          <p:nvPr/>
        </p:nvSpPr>
        <p:spPr>
          <a:xfrm>
            <a:off x="309563" y="681038"/>
            <a:ext cx="46037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" name="Retângulo 14"/>
          <p:cNvSpPr/>
          <p:nvPr/>
        </p:nvSpPr>
        <p:spPr>
          <a:xfrm>
            <a:off x="268288" y="681038"/>
            <a:ext cx="2857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6" name="Retângulo 15"/>
          <p:cNvSpPr/>
          <p:nvPr/>
        </p:nvSpPr>
        <p:spPr>
          <a:xfrm>
            <a:off x="249238" y="681038"/>
            <a:ext cx="9525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tângulo 16"/>
          <p:cNvSpPr/>
          <p:nvPr/>
        </p:nvSpPr>
        <p:spPr>
          <a:xfrm>
            <a:off x="222250" y="681038"/>
            <a:ext cx="7938" cy="365125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914400" y="512763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lang="pt-BR" smtClean="0"/>
              <a:t>Clique para editar o estilo do título mestre</a:t>
            </a:r>
            <a:endParaRPr lang="en-US"/>
          </a:p>
        </p:txBody>
      </p:sp>
      <p:sp>
        <p:nvSpPr>
          <p:cNvPr id="1036" name="Espaço Reservado para Texto 12"/>
          <p:cNvSpPr>
            <a:spLocks noGrp="1"/>
          </p:cNvSpPr>
          <p:nvPr>
            <p:ph type="body" idx="1"/>
          </p:nvPr>
        </p:nvSpPr>
        <p:spPr bwMode="auto">
          <a:xfrm>
            <a:off x="914400" y="1784350"/>
            <a:ext cx="77724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1D12E954-4121-4D61-B31C-DDC642BAF530}" type="datetimeFigureOut">
              <a:rPr lang="pt-BR"/>
              <a:pPr>
                <a:defRPr/>
              </a:pPr>
              <a:t>15/10/2019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/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FA38A8BC-90E3-4C15-ABA6-7A66DC41A9C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49" r:id="rId2"/>
    <p:sldLayoutId id="2147483757" r:id="rId3"/>
    <p:sldLayoutId id="2147483750" r:id="rId4"/>
    <p:sldLayoutId id="2147483758" r:id="rId5"/>
    <p:sldLayoutId id="2147483751" r:id="rId6"/>
    <p:sldLayoutId id="2147483752" r:id="rId7"/>
    <p:sldLayoutId id="2147483753" r:id="rId8"/>
    <p:sldLayoutId id="2147483759" r:id="rId9"/>
    <p:sldLayoutId id="2147483754" r:id="rId10"/>
    <p:sldLayoutId id="2147483755" r:id="rId11"/>
    <p:sldLayoutId id="21474837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rgbClr val="C1EE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C1EEFF"/>
          </a:solidFill>
          <a:latin typeface="Consolas" pitchFamily="49" charset="0"/>
        </a:defRPr>
      </a:lvl9pPr>
      <a:extLst/>
    </p:titleStyle>
    <p:bodyStyle>
      <a:lvl1pPr marL="411163" indent="-342900" algn="l" rtl="0" eaLnBrk="0" fontAlgn="base" hangingPunct="0">
        <a:spcBef>
          <a:spcPts val="700"/>
        </a:spcBef>
        <a:spcAft>
          <a:spcPct val="0"/>
        </a:spcAft>
        <a:buClr>
          <a:schemeClr val="tx2"/>
        </a:buClr>
        <a:buSzPct val="95000"/>
        <a:buFont typeface="Wingdings" pitchFamily="2" charset="2"/>
        <a:buChar char="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39775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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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0475" indent="-22860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Font typeface="Wingdings 3" pitchFamily="18" charset="2"/>
        <a:buChar char="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138" indent="-209550" algn="l" rtl="0" eaLnBrk="0" fontAlgn="base" hangingPunct="0">
        <a:spcBef>
          <a:spcPct val="20000"/>
        </a:spcBef>
        <a:spcAft>
          <a:spcPct val="0"/>
        </a:spcAft>
        <a:buClr>
          <a:srgbClr val="FEB80A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1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0" y="0"/>
            <a:ext cx="472431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hape 108"/>
          <p:cNvSpPr>
            <a:spLocks noGrp="1"/>
          </p:cNvSpPr>
          <p:nvPr>
            <p:ph type="ctrTitle"/>
          </p:nvPr>
        </p:nvSpPr>
        <p:spPr>
          <a:xfrm>
            <a:off x="3707904" y="2996952"/>
            <a:ext cx="5040560" cy="2232248"/>
          </a:xfrm>
          <a:prstGeom prst="rect">
            <a:avLst/>
          </a:prstGeom>
        </p:spPr>
        <p:txBody>
          <a:bodyPr/>
          <a:lstStyle/>
          <a:p>
            <a:pPr algn="r" defTabSz="822959">
              <a:defRPr sz="405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Meitner e </a:t>
            </a: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suas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</a:t>
            </a: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ontribuições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para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pt-BR"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</a:t>
            </a: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ísica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sz="32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uclear</a:t>
            </a:r>
            <a:endParaRPr sz="3200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ubTitle" sz="quarter" idx="1"/>
          </p:nvPr>
        </p:nvSpPr>
        <p:spPr>
          <a:xfrm>
            <a:off x="4211960" y="4581128"/>
            <a:ext cx="4528592" cy="1584176"/>
          </a:xfrm>
          <a:prstGeom prst="rect">
            <a:avLst/>
          </a:prstGeom>
        </p:spPr>
        <p:txBody>
          <a:bodyPr/>
          <a:lstStyle/>
          <a:p>
            <a:pPr algn="r">
              <a:defRPr sz="28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pt-BR" dirty="0" smtClean="0">
                <a:latin typeface="+mj-lt"/>
              </a:rPr>
              <a:t>Tópicos de História da</a:t>
            </a:r>
          </a:p>
          <a:p>
            <a:pPr algn="r">
              <a:defRPr sz="28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pt-BR" dirty="0" smtClean="0">
                <a:latin typeface="+mj-lt"/>
              </a:rPr>
              <a:t>Física Moderna</a:t>
            </a:r>
          </a:p>
          <a:p>
            <a:pPr algn="r">
              <a:defRPr sz="2800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lang="pt-BR" dirty="0" smtClean="0">
                <a:latin typeface="+mj-lt"/>
              </a:rPr>
              <a:t>Ivã Gurgel</a:t>
            </a:r>
            <a:endParaRPr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defTabSz="896111">
              <a:defRPr sz="4312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Carreira Instituto Kaiser Wilhelm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idx="4294967295"/>
          </p:nvPr>
        </p:nvSpPr>
        <p:spPr>
          <a:xfrm>
            <a:off x="457200" y="1257567"/>
            <a:ext cx="8229600" cy="4342866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Havia rompido com Otto Hahn desde 1920, após a Primeira Guerra Mundial.</a:t>
            </a: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1935: Dirigia o Instituto</a:t>
            </a:r>
          </a:p>
        </p:txBody>
      </p:sp>
      <p:pic>
        <p:nvPicPr>
          <p:cNvPr id="143" name="image16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323587" y="4234650"/>
            <a:ext cx="3820413" cy="2623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243053" y="411693"/>
            <a:ext cx="8657893" cy="6034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42900" indent="-342900" defTabSz="914400">
              <a:spcBef>
                <a:spcPts val="700"/>
              </a:spcBef>
              <a:buClr>
                <a:srgbClr val="FFFFFF"/>
              </a:buClr>
              <a:buSzPct val="100000"/>
              <a:buFont typeface="Arial"/>
              <a:buChar char="•"/>
              <a:defRPr sz="32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42900" indent="-342900" algn="just" defTabSz="914400">
              <a:spcBef>
                <a:spcPts val="700"/>
              </a:spcBef>
              <a:buClr>
                <a:srgbClr val="FFFFFF"/>
              </a:buClr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/>
              <a:t>Após</a:t>
            </a:r>
            <a:r>
              <a:rPr dirty="0"/>
              <a:t> o </a:t>
            </a:r>
            <a:r>
              <a:rPr dirty="0" err="1"/>
              <a:t>término</a:t>
            </a:r>
            <a:r>
              <a:rPr dirty="0"/>
              <a:t> da </a:t>
            </a:r>
            <a:r>
              <a:rPr dirty="0" err="1"/>
              <a:t>primeira</a:t>
            </a:r>
            <a:r>
              <a:rPr dirty="0"/>
              <a:t> </a:t>
            </a:r>
            <a:r>
              <a:rPr dirty="0" err="1"/>
              <a:t>guerra</a:t>
            </a:r>
            <a:r>
              <a:rPr dirty="0"/>
              <a:t> </a:t>
            </a:r>
            <a:r>
              <a:rPr dirty="0" err="1"/>
              <a:t>mundial</a:t>
            </a:r>
            <a:r>
              <a:rPr dirty="0"/>
              <a:t> a </a:t>
            </a:r>
            <a:r>
              <a:rPr dirty="0" err="1"/>
              <a:t>situação</a:t>
            </a:r>
            <a:r>
              <a:rPr dirty="0"/>
              <a:t> das </a:t>
            </a:r>
            <a:r>
              <a:rPr dirty="0" err="1"/>
              <a:t>mulheres</a:t>
            </a:r>
            <a:r>
              <a:rPr dirty="0"/>
              <a:t> </a:t>
            </a:r>
            <a:r>
              <a:rPr dirty="0" err="1"/>
              <a:t>havia</a:t>
            </a:r>
            <a:r>
              <a:rPr dirty="0"/>
              <a:t> </a:t>
            </a:r>
            <a:r>
              <a:rPr dirty="0" err="1"/>
              <a:t>melhorado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Alemanha</a:t>
            </a:r>
            <a:r>
              <a:rPr dirty="0"/>
              <a:t>.</a:t>
            </a:r>
          </a:p>
          <a:p>
            <a:pPr marL="342900" indent="-342900" algn="just" defTabSz="914400">
              <a:spcBef>
                <a:spcPts val="700"/>
              </a:spcBef>
              <a:buClr>
                <a:srgbClr val="FFFFFF"/>
              </a:buClr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/>
              <a:t>Pela </a:t>
            </a:r>
            <a:r>
              <a:rPr dirty="0" err="1"/>
              <a:t>primeira</a:t>
            </a:r>
            <a:r>
              <a:rPr dirty="0"/>
              <a:t> </a:t>
            </a:r>
            <a:r>
              <a:rPr dirty="0" err="1"/>
              <a:t>vez</a:t>
            </a:r>
            <a:r>
              <a:rPr dirty="0"/>
              <a:t> é </a:t>
            </a:r>
            <a:r>
              <a:rPr dirty="0" err="1"/>
              <a:t>convidada</a:t>
            </a:r>
            <a:r>
              <a:rPr dirty="0"/>
              <a:t> para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conferência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Universidade</a:t>
            </a:r>
            <a:r>
              <a:rPr dirty="0"/>
              <a:t> de Berlin;</a:t>
            </a:r>
          </a:p>
          <a:p>
            <a:pPr marL="342900" indent="-342900" algn="just" defTabSz="914400">
              <a:spcBef>
                <a:spcPts val="700"/>
              </a:spcBef>
              <a:buClr>
                <a:srgbClr val="FFFFFF"/>
              </a:buClr>
              <a:buSzPct val="100000"/>
              <a:buFont typeface="Arial"/>
              <a:buChar char="•"/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/>
              <a:t>A </a:t>
            </a:r>
            <a:r>
              <a:rPr dirty="0" err="1"/>
              <a:t>conferência</a:t>
            </a:r>
            <a:r>
              <a:rPr dirty="0"/>
              <a:t> </a:t>
            </a:r>
            <a:r>
              <a:rPr dirty="0" err="1"/>
              <a:t>intitulada</a:t>
            </a:r>
            <a:r>
              <a:rPr dirty="0"/>
              <a:t> "A </a:t>
            </a:r>
            <a:r>
              <a:rPr dirty="0" err="1"/>
              <a:t>importância</a:t>
            </a:r>
            <a:r>
              <a:rPr dirty="0"/>
              <a:t> da </a:t>
            </a:r>
            <a:r>
              <a:rPr dirty="0" err="1"/>
              <a:t>radioatividade</a:t>
            </a:r>
            <a:r>
              <a:rPr dirty="0"/>
              <a:t> para </a:t>
            </a:r>
            <a:r>
              <a:rPr dirty="0" err="1"/>
              <a:t>os</a:t>
            </a:r>
            <a:r>
              <a:rPr dirty="0"/>
              <a:t> </a:t>
            </a:r>
            <a:r>
              <a:rPr dirty="0" err="1"/>
              <a:t>processos</a:t>
            </a:r>
            <a:r>
              <a:rPr dirty="0"/>
              <a:t> </a:t>
            </a:r>
            <a:r>
              <a:rPr dirty="0" err="1"/>
              <a:t>cósmicos</a:t>
            </a:r>
            <a:r>
              <a:rPr dirty="0"/>
              <a:t>" é </a:t>
            </a:r>
            <a:r>
              <a:rPr dirty="0" err="1"/>
              <a:t>publicada</a:t>
            </a:r>
            <a:r>
              <a:rPr dirty="0"/>
              <a:t> </a:t>
            </a:r>
            <a:r>
              <a:rPr dirty="0" err="1"/>
              <a:t>em</a:t>
            </a:r>
            <a:r>
              <a:rPr dirty="0"/>
              <a:t> um </a:t>
            </a:r>
            <a:r>
              <a:rPr dirty="0" err="1"/>
              <a:t>jornal</a:t>
            </a:r>
            <a:r>
              <a:rPr dirty="0"/>
              <a:t> </a:t>
            </a:r>
            <a:r>
              <a:rPr dirty="0" err="1"/>
              <a:t>como</a:t>
            </a:r>
            <a:r>
              <a:rPr dirty="0"/>
              <a:t> </a:t>
            </a:r>
            <a:r>
              <a:rPr dirty="0" err="1"/>
              <a:t>processos</a:t>
            </a:r>
            <a:r>
              <a:rPr dirty="0"/>
              <a:t> </a:t>
            </a:r>
            <a:r>
              <a:rPr dirty="0" err="1"/>
              <a:t>cosméticos</a:t>
            </a:r>
            <a:r>
              <a:rPr dirty="0"/>
              <a:t>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296591" y="274638"/>
            <a:ext cx="8550818" cy="1187614"/>
          </a:xfrm>
          <a:prstGeom prst="rect">
            <a:avLst/>
          </a:prstGeom>
        </p:spPr>
        <p:txBody>
          <a:bodyPr/>
          <a:lstStyle>
            <a:lvl1pPr defTabSz="868680">
              <a:defRPr sz="41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r>
              <a:t>A Principal Contribuição Científica. 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idx="4294967295"/>
          </p:nvPr>
        </p:nvSpPr>
        <p:spPr>
          <a:xfrm>
            <a:off x="352545" y="1600200"/>
            <a:ext cx="8579214" cy="4627919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Cientistas queriam produzir elementos transurânicos (A&gt;urânio).</a:t>
            </a: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maneira mais fácil de se fazer isso é “jogando” (colidindo) nêutrons no núcleo.</a:t>
            </a:r>
          </a:p>
          <a:p>
            <a:pPr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Fermi estava trabalhando com este tipo de experiência em Roma e Irene Joliot-Curie em Paris.</a:t>
            </a:r>
          </a:p>
          <a:p>
            <a:pPr>
              <a:buClr>
                <a:srgbClr val="FFFFFF"/>
              </a:buCl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t>Lise retoma colaboração com Hahn em 1934.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39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 que a gente sabe e eles não sabiam.</a:t>
            </a:r>
          </a:p>
        </p:txBody>
      </p:sp>
      <p:sp>
        <p:nvSpPr>
          <p:cNvPr id="152" name="Shape 152"/>
          <p:cNvSpPr>
            <a:spLocks noGrp="1"/>
          </p:cNvSpPr>
          <p:nvPr>
            <p:ph type="body" sz="half" idx="4294967295"/>
          </p:nvPr>
        </p:nvSpPr>
        <p:spPr>
          <a:xfrm>
            <a:off x="282577" y="1844824"/>
            <a:ext cx="3353319" cy="4320480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Núcleos pesados são extremamente instáveis.</a:t>
            </a:r>
          </a:p>
          <a:p>
            <a:pPr algn="ctr"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 quebram com pequenas perturbações!</a:t>
            </a:r>
          </a:p>
        </p:txBody>
      </p:sp>
      <p:pic>
        <p:nvPicPr>
          <p:cNvPr id="153" name="image18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690701" y="1844824"/>
            <a:ext cx="5145300" cy="4320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Estabilidade Nuclear</a:t>
            </a:r>
          </a:p>
        </p:txBody>
      </p:sp>
      <p:pic>
        <p:nvPicPr>
          <p:cNvPr id="156" name="image17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15616" y="1628800"/>
            <a:ext cx="7062472" cy="4943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Resultados Negativos.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half" idx="4294967295"/>
          </p:nvPr>
        </p:nvSpPr>
        <p:spPr>
          <a:xfrm>
            <a:off x="457200" y="1600199"/>
            <a:ext cx="3826768" cy="452596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hipótese de Enrico Fermi</a:t>
            </a:r>
          </a:p>
          <a:p>
            <a:pPr algn="ctr"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Criando elementos transurânicos mas fazendo medidas ruins!</a:t>
            </a:r>
          </a:p>
        </p:txBody>
      </p:sp>
      <p:pic>
        <p:nvPicPr>
          <p:cNvPr id="160" name="image19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932040" y="1772815"/>
            <a:ext cx="3345160" cy="4147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Elementos “transurânicos”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sz="half" idx="4294967295"/>
          </p:nvPr>
        </p:nvSpPr>
        <p:spPr>
          <a:xfrm>
            <a:off x="-112810" y="1220694"/>
            <a:ext cx="4264170" cy="516063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>
              <a:buSzTx/>
              <a:buNone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buSzTx/>
              <a:buNone/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 1934 Meitner junto com Hahn voltaram a trabalhar com elementos pesados para a identificação dos “transurânicos”. </a:t>
            </a:r>
          </a:p>
        </p:txBody>
      </p:sp>
      <p:pic>
        <p:nvPicPr>
          <p:cNvPr id="164" name="image20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424603" y="2068404"/>
            <a:ext cx="4140775" cy="3740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Alemanha Nazista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4294967295"/>
          </p:nvPr>
        </p:nvSpPr>
        <p:spPr>
          <a:xfrm>
            <a:off x="457200" y="1600199"/>
            <a:ext cx="8229600" cy="4525964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just">
              <a:spcBef>
                <a:spcPts val="500"/>
              </a:spcBef>
              <a:buSzTx/>
              <a:buNone/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 1938, Meitner com 59 anos, foge da Alemanha ajudada pelos amigos Niels Bohr e Dirk Coster. Ficou na Dinamarca por um breve período de tempo e logo aceitou o convite de Manne Siegbahn para trabalhar com ele em Estocolmo. Sua principal decisão estava associada ao sobrinho Otto Robert Frisch, que ela não queria ofuscar ao dividir o mesmo laboratório</a:t>
            </a:r>
          </a:p>
        </p:txBody>
      </p:sp>
      <p:pic>
        <p:nvPicPr>
          <p:cNvPr id="170" name="image21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724128" y="4509120"/>
            <a:ext cx="2975381" cy="2195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defTabSz="896111">
              <a:defRPr sz="3822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 experimento de Hahn e Strassmann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sz="half" idx="4294967295"/>
          </p:nvPr>
        </p:nvSpPr>
        <p:spPr>
          <a:xfrm>
            <a:off x="179511" y="1628800"/>
            <a:ext cx="4690865" cy="4525963"/>
          </a:xfrm>
          <a:prstGeom prst="rect">
            <a:avLst/>
          </a:prstGeom>
        </p:spPr>
        <p:txBody>
          <a:bodyPr lIns="50800" tIns="50800" rIns="50800" bIns="50800">
            <a:normAutofit lnSpcReduction="10000"/>
          </a:bodyPr>
          <a:lstStyle/>
          <a:p>
            <a:pPr marL="339470" indent="-339470" algn="just" defTabSz="905255">
              <a:spcBef>
                <a:spcPts val="500"/>
              </a:spcBef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37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Foi Meitner que sugeriu que o laboratório continuasse os estudos sobre o rádio e no dia 19 de dezembro de 1938, Hahn escreveu a Lise informando que o urânio não havia perdido algumas partículas, mas se transformou em algo parecido ou idêntico a um átomo de bário.  </a:t>
            </a:r>
          </a:p>
          <a:p>
            <a:pPr marL="339470" indent="-339470" algn="just" defTabSz="905255"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endParaRPr sz="2376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just" defTabSz="905255">
              <a:spcBef>
                <a:spcPts val="500"/>
              </a:spcBef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37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Pediu a Meitner uma explicação.</a:t>
            </a:r>
          </a:p>
        </p:txBody>
      </p:sp>
      <p:pic>
        <p:nvPicPr>
          <p:cNvPr id="174" name="image22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220072" y="1700807"/>
            <a:ext cx="3429000" cy="390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23.jpg"/>
          <p:cNvPicPr>
            <a:picLocks noChangeAspect="1"/>
          </p:cNvPicPr>
          <p:nvPr/>
        </p:nvPicPr>
        <p:blipFill>
          <a:blip r:embed="rId2" cstate="print">
            <a:extLst/>
          </a:blip>
          <a:srcRect r="5217"/>
          <a:stretch>
            <a:fillRect/>
          </a:stretch>
        </p:blipFill>
        <p:spPr>
          <a:xfrm rot="5400000">
            <a:off x="5884951" y="2546216"/>
            <a:ext cx="3890310" cy="262778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resposta de Lise</a:t>
            </a:r>
          </a:p>
        </p:txBody>
      </p:sp>
      <p:sp>
        <p:nvSpPr>
          <p:cNvPr id="178" name="Shape 178"/>
          <p:cNvSpPr>
            <a:spLocks noGrp="1"/>
          </p:cNvSpPr>
          <p:nvPr>
            <p:ph type="body" sz="half" idx="4294967295"/>
          </p:nvPr>
        </p:nvSpPr>
        <p:spPr>
          <a:xfrm>
            <a:off x="2123728" y="1600199"/>
            <a:ext cx="4392488" cy="4709120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spcBef>
                <a:spcPts val="500"/>
              </a:spcBef>
              <a:buSzTx/>
              <a:buNone/>
            </a:pP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resposta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veio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rápido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, com a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visita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do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sobrinho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Otto Frisch, que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na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época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trabalhava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com Niels Bohr, Meitner </a:t>
            </a:r>
            <a:r>
              <a:rPr sz="24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ponderou</a:t>
            </a:r>
            <a:r>
              <a:rPr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que o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núcleo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não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poderia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se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fragmentar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como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objeto</a:t>
            </a:r>
            <a:r>
              <a:rPr sz="24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sólido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para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ser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fatiado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dois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e que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só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poderia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agir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como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uma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gota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de um </a:t>
            </a:r>
            <a:r>
              <a:rPr sz="24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líquido</a:t>
            </a:r>
            <a:r>
              <a:rPr sz="24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pic>
        <p:nvPicPr>
          <p:cNvPr id="179" name="image24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13937" y="1707555"/>
            <a:ext cx="2190751" cy="430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image10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581992" y="2132856"/>
            <a:ext cx="2888578" cy="3960440"/>
          </a:xfrm>
          <a:prstGeom prst="rect">
            <a:avLst/>
          </a:prstGeom>
          <a:ln w="12700">
            <a:miter lim="400000"/>
          </a:ln>
          <a:effectLst>
            <a:outerShdw blurRad="152400" dist="12000" dir="900000" rotWithShape="0">
              <a:srgbClr val="000000">
                <a:alpha val="30000"/>
              </a:srgbClr>
            </a:outerShdw>
          </a:effectLst>
        </p:spPr>
      </p:pic>
      <p:sp>
        <p:nvSpPr>
          <p:cNvPr id="112" name="Shape 112"/>
          <p:cNvSpPr/>
          <p:nvPr/>
        </p:nvSpPr>
        <p:spPr>
          <a:xfrm>
            <a:off x="0" y="404664"/>
            <a:ext cx="8820472" cy="175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42900" indent="-342900" algn="ctr" defTabSz="914400">
              <a:spcBef>
                <a:spcPts val="700"/>
              </a:spcBef>
              <a:defRPr sz="18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 Meitner </a:t>
            </a:r>
          </a:p>
          <a:p>
            <a:pPr marL="342900" indent="-342900" algn="ctr" defTabSz="914400">
              <a:spcBef>
                <a:spcPts val="700"/>
              </a:spcBef>
              <a:defRPr sz="18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(07 de novembro de 1878)</a:t>
            </a:r>
          </a:p>
        </p:txBody>
      </p:sp>
      <p:sp>
        <p:nvSpPr>
          <p:cNvPr id="113" name="Shape 113"/>
          <p:cNvSpPr/>
          <p:nvPr/>
        </p:nvSpPr>
        <p:spPr>
          <a:xfrm>
            <a:off x="395535" y="1217917"/>
            <a:ext cx="4716016" cy="5201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marL="322325" indent="-322325" algn="just" defTabSz="859536">
              <a:spcBef>
                <a:spcPts val="400"/>
              </a:spcBef>
              <a:buClr>
                <a:srgbClr val="FFFFFF"/>
              </a:buClr>
              <a:buSzPct val="100000"/>
              <a:buChar char="-"/>
              <a:defRPr sz="1692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endParaRPr sz="3008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573023" indent="-573023" algn="just" defTabSz="859536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692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008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Nasceu em Viena (Áustria);</a:t>
            </a:r>
          </a:p>
          <a:p>
            <a:pPr marL="573023" indent="-573023" algn="just" defTabSz="859536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692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008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Interrompe seus estudos aos 14 anos (1892), idade limite que as mulheres podiam estudar;</a:t>
            </a:r>
          </a:p>
          <a:p>
            <a:pPr marL="573023" indent="-573023" algn="just" defTabSz="859536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692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008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Chama o período de 1892-1901 de seus "anos perdidos";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Fissão Nuclear</a:t>
            </a:r>
          </a:p>
        </p:txBody>
      </p:sp>
      <p:sp>
        <p:nvSpPr>
          <p:cNvPr id="182" name="Shape 182"/>
          <p:cNvSpPr>
            <a:spLocks noGrp="1"/>
          </p:cNvSpPr>
          <p:nvPr>
            <p:ph type="body" sz="half" idx="4294967295"/>
          </p:nvPr>
        </p:nvSpPr>
        <p:spPr>
          <a:xfrm>
            <a:off x="264469" y="2227924"/>
            <a:ext cx="4786415" cy="387012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buSzTx/>
              <a:buNone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>
              <a:buSzTx/>
              <a:buNone/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 núcleo ao ser golpeado por um nêutron se divide como um gota d´água em duas partes.</a:t>
            </a:r>
          </a:p>
        </p:txBody>
      </p:sp>
      <p:pic>
        <p:nvPicPr>
          <p:cNvPr id="183" name="image25.gif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292080" y="1412776"/>
            <a:ext cx="3456384" cy="4872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equação E = mc</a:t>
            </a:r>
            <a:r>
              <a:rPr baseline="299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sz="half" idx="4294967295"/>
          </p:nvPr>
        </p:nvSpPr>
        <p:spPr>
          <a:xfrm>
            <a:off x="0" y="1614335"/>
            <a:ext cx="4216216" cy="4761840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buSzTx/>
              <a:buNone/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Seus cálculos ainda provavam que a liberação de energia era extremamente elevada (duzentos milhões de eletro-volt) e que pela primeira vez, uma experiência produzia mais energia do que absorvia. Lise introduzia a famosa equação de Einstein, </a:t>
            </a:r>
          </a:p>
          <a:p>
            <a:pPr algn="ctr">
              <a:lnSpc>
                <a:spcPct val="90000"/>
              </a:lnSpc>
              <a:spcBef>
                <a:spcPts val="500"/>
              </a:spcBef>
              <a:buSzTx/>
              <a:buNone/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E = mc</a:t>
            </a:r>
            <a:r>
              <a:rPr sz="2400" baseline="29999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para a física nuclear.</a:t>
            </a:r>
          </a:p>
        </p:txBody>
      </p:sp>
      <p:pic>
        <p:nvPicPr>
          <p:cNvPr id="187" name="image26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05181" y="2015835"/>
            <a:ext cx="4650066" cy="3299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Bohr</a:t>
            </a:r>
          </a:p>
        </p:txBody>
      </p:sp>
      <p:sp>
        <p:nvSpPr>
          <p:cNvPr id="190" name="Shape 190"/>
          <p:cNvSpPr>
            <a:spLocks noGrp="1"/>
          </p:cNvSpPr>
          <p:nvPr>
            <p:ph type="body" sz="half" idx="4294967295"/>
          </p:nvPr>
        </p:nvSpPr>
        <p:spPr>
          <a:xfrm>
            <a:off x="4012279" y="1628800"/>
            <a:ext cx="4746529" cy="452596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spcBef>
                <a:spcPts val="500"/>
              </a:spcBef>
              <a:buSzTx/>
              <a:buNone/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Apesar da luta de Bohr para garantir que o crédito fosse dado à Meitner e Frisch; Hahn e Strassmann publicaram após algumas semanas o artigo que garantiu o Prêmio Nobel de Química para Otto Hahn. No entanto, foi o nome dado por Otto Frisch: a fissão nuclear; que fazia alusão à divisão celular na Biologia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</a:p>
        </p:txBody>
      </p:sp>
      <p:pic>
        <p:nvPicPr>
          <p:cNvPr id="191" name="image27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23773" y="1991783"/>
            <a:ext cx="3189475" cy="3168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 Prêmio Nobel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sz="half" idx="4294967295"/>
          </p:nvPr>
        </p:nvSpPr>
        <p:spPr>
          <a:xfrm>
            <a:off x="3972393" y="1939310"/>
            <a:ext cx="4928552" cy="421545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ctr">
              <a:buSzTx/>
              <a:buNone/>
            </a:pPr>
            <a:endParaRPr sz="24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>
              <a:spcBef>
                <a:spcPts val="500"/>
              </a:spcBef>
              <a:buSzTx/>
              <a:buNone/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Hahn declarou que a física então, só retardara a descoberta de fissão nuclear e que somente a química conseguiu responder o que tanto tempo os físicos nucleares esperavam. Meitner nunca comentou as palavras de Hahn.</a:t>
            </a:r>
          </a:p>
        </p:txBody>
      </p:sp>
      <p:pic>
        <p:nvPicPr>
          <p:cNvPr id="195" name="image28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13242" y="1790472"/>
            <a:ext cx="2918779" cy="4176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xfrm>
            <a:off x="683568" y="125759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Bomba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Atômica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98" name="Shape 198"/>
          <p:cNvSpPr>
            <a:spLocks noGrp="1"/>
          </p:cNvSpPr>
          <p:nvPr>
            <p:ph type="body" idx="4294967295"/>
          </p:nvPr>
        </p:nvSpPr>
        <p:spPr>
          <a:xfrm>
            <a:off x="539551" y="1033200"/>
            <a:ext cx="8511295" cy="476152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Meitner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recusou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convite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dos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Aliados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para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trabalhar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bomba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atômica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Hahn,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contrário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nazista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trabalhou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comitês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reator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nuclear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Alemanha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>
              <a:buClr>
                <a:srgbClr val="FFFFFF"/>
              </a:buClr>
              <a:defRPr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Strassmann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fingia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-se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louco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para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não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ser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convidado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trabalhar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pesquisa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armamentos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199" name="image29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387837" y="4477945"/>
            <a:ext cx="2756163" cy="2380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Prêmio Enrico Fermi</a:t>
            </a:r>
          </a:p>
        </p:txBody>
      </p:sp>
      <p:pic>
        <p:nvPicPr>
          <p:cNvPr id="202" name="image30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91405" y="2173806"/>
            <a:ext cx="3965390" cy="362800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03"/>
          <p:cNvSpPr/>
          <p:nvPr/>
        </p:nvSpPr>
        <p:spPr>
          <a:xfrm>
            <a:off x="4079465" y="1628800"/>
            <a:ext cx="4842893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42900" indent="-342900" algn="ctr" defTabSz="914400">
              <a:spcBef>
                <a:spcPts val="400"/>
              </a:spcBef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endParaRPr sz="24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ctr" defTabSz="914400">
              <a:spcBef>
                <a:spcPts val="400"/>
              </a:spcBef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endParaRPr sz="24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 algn="ctr" defTabSz="914400">
              <a:spcBef>
                <a:spcPts val="500"/>
              </a:spcBef>
              <a:defRPr sz="1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 1966, Meitner, Hahn e Strassmann ganham da Comissão de Energia Atômica dos EUA o Prêmio Enrico Fermi pela contribuição para a descoberta da fissão nuclear.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body" idx="4294967295"/>
          </p:nvPr>
        </p:nvSpPr>
        <p:spPr>
          <a:xfrm>
            <a:off x="467543" y="188640"/>
            <a:ext cx="8229601" cy="6552729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marL="339470" indent="-339470" algn="ctr" defTabSz="905255">
              <a:lnSpc>
                <a:spcPct val="90000"/>
              </a:lnSpc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Morreu em 27 de outubro de 1968.</a:t>
            </a: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 sz="2376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/>
            </a:pPr>
            <a:endParaRPr sz="2376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marL="339470" indent="-339470" algn="ctr" defTabSz="905255">
              <a:lnSpc>
                <a:spcPct val="90000"/>
              </a:lnSpc>
              <a:spcBef>
                <a:spcPts val="500"/>
              </a:spcBef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376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Lápide: </a:t>
            </a:r>
          </a:p>
          <a:p>
            <a:pPr marL="339470" indent="-339470" algn="ctr" defTabSz="905255">
              <a:lnSpc>
                <a:spcPct val="90000"/>
              </a:lnSpc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 Meitner: a física que nunca perdeu sua humanidade.</a:t>
            </a:r>
          </a:p>
          <a:p>
            <a:pPr marL="339470" indent="-339470" algn="ctr" defTabSz="905255">
              <a:lnSpc>
                <a:spcPct val="90000"/>
              </a:lnSpc>
              <a:spcBef>
                <a:spcPts val="600"/>
              </a:spcBef>
              <a:buSzTx/>
              <a:buNone/>
              <a:defRPr sz="3168"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772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(Otto Robert Frisch)</a:t>
            </a:r>
          </a:p>
        </p:txBody>
      </p:sp>
      <p:pic>
        <p:nvPicPr>
          <p:cNvPr id="206" name="image31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267744" y="936104"/>
            <a:ext cx="4686459" cy="364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836712"/>
            <a:ext cx="7772400" cy="548179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Ética e responsabilidade dos cientistas.</a:t>
            </a:r>
            <a:br>
              <a:rPr lang="pt-BR" dirty="0" smtClean="0">
                <a:solidFill>
                  <a:schemeClr val="tx2">
                    <a:satMod val="200000"/>
                  </a:schemeClr>
                </a:solidFill>
              </a:rPr>
            </a:b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/>
            </a:r>
            <a:br>
              <a:rPr lang="pt-BR" dirty="0" smtClean="0">
                <a:solidFill>
                  <a:schemeClr val="tx2">
                    <a:satMod val="200000"/>
                  </a:schemeClr>
                </a:solidFill>
              </a:rPr>
            </a:br>
            <a:r>
              <a:rPr lang="pt-BR" sz="3200" dirty="0" smtClean="0">
                <a:solidFill>
                  <a:schemeClr val="tx2">
                    <a:satMod val="200000"/>
                  </a:schemeClr>
                </a:solidFill>
              </a:rPr>
              <a:t>Tópicos de história da física </a:t>
            </a:r>
            <a:r>
              <a:rPr lang="pt-BR" sz="3200" dirty="0" err="1" smtClean="0">
                <a:solidFill>
                  <a:schemeClr val="tx2">
                    <a:satMod val="200000"/>
                  </a:schemeClr>
                </a:solidFill>
              </a:rPr>
              <a:t>MOderna</a:t>
            </a:r>
            <a:r>
              <a:rPr lang="pt-BR" sz="3200" dirty="0" smtClean="0">
                <a:solidFill>
                  <a:schemeClr val="tx2">
                    <a:satMod val="200000"/>
                  </a:schemeClr>
                </a:solidFill>
              </a:rPr>
              <a:t> - 2017</a:t>
            </a:r>
            <a:br>
              <a:rPr lang="pt-BR" sz="3200" dirty="0" smtClean="0">
                <a:solidFill>
                  <a:schemeClr val="tx2">
                    <a:satMod val="200000"/>
                  </a:schemeClr>
                </a:solidFill>
              </a:rPr>
            </a:br>
            <a:r>
              <a:rPr lang="pt-BR" sz="3200" dirty="0" smtClean="0">
                <a:solidFill>
                  <a:schemeClr val="tx2">
                    <a:satMod val="200000"/>
                  </a:schemeClr>
                </a:solidFill>
              </a:rPr>
              <a:t>Ivã </a:t>
            </a:r>
            <a:r>
              <a:rPr lang="pt-BR" sz="3200" dirty="0" err="1" smtClean="0">
                <a:solidFill>
                  <a:schemeClr val="tx2">
                    <a:satMod val="200000"/>
                  </a:schemeClr>
                </a:solidFill>
              </a:rPr>
              <a:t>gurgel</a:t>
            </a:r>
            <a:r>
              <a:rPr lang="pt-BR" sz="3200" dirty="0" smtClean="0">
                <a:solidFill>
                  <a:schemeClr val="tx2">
                    <a:satMod val="200000"/>
                  </a:schemeClr>
                </a:solidFill>
              </a:rPr>
              <a:t>.</a:t>
            </a:r>
            <a:endParaRPr lang="pt-BR" sz="3200" dirty="0">
              <a:solidFill>
                <a:schemeClr val="tx2">
                  <a:satMod val="20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12763"/>
            <a:ext cx="7772400" cy="42846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Perguntas:</a:t>
            </a:r>
            <a:br>
              <a:rPr lang="pt-BR" dirty="0" smtClean="0">
                <a:solidFill>
                  <a:schemeClr val="tx2">
                    <a:satMod val="200000"/>
                  </a:schemeClr>
                </a:solidFill>
              </a:rPr>
            </a:br>
            <a:r>
              <a:rPr lang="pt-BR" sz="3600" dirty="0" smtClean="0">
                <a:solidFill>
                  <a:schemeClr val="tx2">
                    <a:satMod val="200000"/>
                  </a:schemeClr>
                </a:solidFill>
              </a:rPr>
              <a:t/>
            </a:r>
            <a:br>
              <a:rPr lang="pt-BR" sz="3600" dirty="0" smtClean="0">
                <a:solidFill>
                  <a:schemeClr val="tx2">
                    <a:satMod val="200000"/>
                  </a:schemeClr>
                </a:solidFill>
              </a:rPr>
            </a:br>
            <a:r>
              <a:rPr lang="pt-BR" sz="3600" dirty="0" smtClean="0">
                <a:solidFill>
                  <a:schemeClr val="tx2">
                    <a:satMod val="200000"/>
                  </a:schemeClr>
                </a:solidFill>
              </a:rPr>
              <a:t>Os cientistas devem ser julgados por suas descobertas, p.e. a Bomba Atômica?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/>
            </a:r>
            <a:br>
              <a:rPr lang="pt-BR" dirty="0" smtClean="0">
                <a:solidFill>
                  <a:schemeClr val="tx2">
                    <a:satMod val="200000"/>
                  </a:schemeClr>
                </a:solidFill>
              </a:rPr>
            </a:b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750" y="512763"/>
            <a:ext cx="4248150" cy="14763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3600" dirty="0" smtClean="0">
                <a:solidFill>
                  <a:schemeClr val="tx2">
                    <a:satMod val="200000"/>
                  </a:schemeClr>
                </a:solidFill>
              </a:rPr>
              <a:t>2° Guerra Mundial (1939-1945)</a:t>
            </a:r>
            <a:endParaRPr lang="pt-BR" sz="3600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2492375"/>
            <a:ext cx="4522788" cy="2592388"/>
          </a:xfrm>
        </p:spPr>
        <p:txBody>
          <a:bodyPr/>
          <a:lstStyle/>
          <a:p>
            <a:pPr eaLnBrk="1" hangingPunct="1"/>
            <a:r>
              <a:rPr lang="pt-BR" altLang="pt-BR" smtClean="0"/>
              <a:t>Eixo: Alemanha, Japão e Italia;</a:t>
            </a:r>
          </a:p>
          <a:p>
            <a:pPr eaLnBrk="1" hangingPunct="1"/>
            <a:r>
              <a:rPr lang="pt-BR" altLang="pt-BR" smtClean="0"/>
              <a:t>Aliados: EUA, Inglaterra, Rússia, França etc.</a:t>
            </a:r>
          </a:p>
        </p:txBody>
      </p:sp>
      <p:pic>
        <p:nvPicPr>
          <p:cNvPr id="8196" name="Picture 2" descr="Ficheiro:Hitler in Paris, 23 June 19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620713"/>
            <a:ext cx="38957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395532" y="312460"/>
            <a:ext cx="8352934" cy="623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548639" indent="-548639" algn="just" defTabSz="822959">
              <a:spcBef>
                <a:spcPts val="600"/>
              </a:spcBef>
              <a:buClr>
                <a:srgbClr val="FFFFFF"/>
              </a:buClr>
              <a:buSzPct val="100000"/>
              <a:buChar char="-"/>
              <a:defRPr sz="1619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 1901 é uma das quatro mulheres que ingressam na Universidade (de 14 candidatas);</a:t>
            </a:r>
          </a:p>
          <a:p>
            <a:pPr marL="548639" indent="-548639" algn="just" defTabSz="822959">
              <a:spcBef>
                <a:spcPts val="600"/>
              </a:spcBef>
              <a:buClr>
                <a:srgbClr val="FFFFFF"/>
              </a:buClr>
              <a:buSzPct val="100000"/>
              <a:buChar char="-"/>
              <a:defRPr sz="1619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Aluna de Boltzmann, que apresentava conferências emocionadas e entusiásticas (em um prédio em ruínas);</a:t>
            </a:r>
          </a:p>
          <a:p>
            <a:pPr marL="548639" indent="-548639" algn="just" defTabSz="822959">
              <a:spcBef>
                <a:spcPts val="600"/>
              </a:spcBef>
              <a:buClr>
                <a:srgbClr val="FFFFFF"/>
              </a:buClr>
              <a:buSzPct val="100000"/>
              <a:buChar char="-"/>
              <a:defRPr sz="1619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Obtêm seu doutorado em 1905 com uma tese sobre condução elétrica em materiais não homogêneos;</a:t>
            </a:r>
          </a:p>
          <a:p>
            <a:pPr marL="548639" indent="-548639" algn="just" defTabSz="822959">
              <a:spcBef>
                <a:spcPts val="600"/>
              </a:spcBef>
              <a:buClr>
                <a:srgbClr val="FFFFFF"/>
              </a:buClr>
              <a:buSzPct val="100000"/>
              <a:buChar char="-"/>
              <a:defRPr sz="1619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Fascinada pela descoberta do Rádio, tenta trabalhar com Marie Curie mas não obtém sucesso;</a:t>
            </a:r>
          </a:p>
          <a:p>
            <a:pPr marL="548639" indent="-548639" algn="just" defTabSz="822959">
              <a:spcBef>
                <a:spcPts val="600"/>
              </a:spcBef>
              <a:buClr>
                <a:srgbClr val="FFFFFF"/>
              </a:buClr>
              <a:buSzPct val="100000"/>
              <a:buChar char="-"/>
              <a:defRPr sz="1619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28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Decide partir para Alemanha (Berlin era um grande centro de ciência).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Desenvolvimentos na Física.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9219" name="Espaço Reservado para Conteúdo 2"/>
          <p:cNvSpPr>
            <a:spLocks noGrp="1"/>
          </p:cNvSpPr>
          <p:nvPr>
            <p:ph idx="1"/>
          </p:nvPr>
        </p:nvSpPr>
        <p:spPr>
          <a:xfrm>
            <a:off x="914400" y="1784350"/>
            <a:ext cx="4881563" cy="4572000"/>
          </a:xfrm>
        </p:spPr>
        <p:txBody>
          <a:bodyPr/>
          <a:lstStyle/>
          <a:p>
            <a:pPr eaLnBrk="1" hangingPunct="1"/>
            <a:r>
              <a:rPr lang="pt-BR" altLang="pt-BR" smtClean="0"/>
              <a:t>Cientistas trabalham em elementos transurânicos;</a:t>
            </a:r>
          </a:p>
          <a:p>
            <a:pPr eaLnBrk="1" hangingPunct="1"/>
            <a:endParaRPr lang="pt-BR" altLang="pt-BR" smtClean="0"/>
          </a:p>
          <a:p>
            <a:pPr eaLnBrk="1" hangingPunct="1"/>
            <a:r>
              <a:rPr lang="pt-BR" altLang="pt-BR" smtClean="0"/>
              <a:t>Lise Meitner e Otto Frisch propõem a fissão em 1939.</a:t>
            </a:r>
          </a:p>
        </p:txBody>
      </p:sp>
      <p:pic>
        <p:nvPicPr>
          <p:cNvPr id="9220" name="Picture 2" descr="http://d1068036.site.myhosting.com/people/Fris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4652963"/>
            <a:ext cx="22479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4" descr="http://www.otto5.com/_prior/images/lise_meitner_193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25" y="1484313"/>
            <a:ext cx="2279650" cy="30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Desenvolvimentos na Física.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1784350"/>
            <a:ext cx="5761037" cy="4572000"/>
          </a:xfrm>
        </p:spPr>
        <p:txBody>
          <a:bodyPr/>
          <a:lstStyle/>
          <a:p>
            <a:pPr eaLnBrk="1" hangingPunct="1"/>
            <a:r>
              <a:rPr lang="pt-BR" altLang="pt-BR" smtClean="0"/>
              <a:t>Trabalhos tentam obter energia com bombardeamento de partículas alfa;</a:t>
            </a:r>
          </a:p>
          <a:p>
            <a:pPr eaLnBrk="1" hangingPunct="1"/>
            <a:endParaRPr lang="pt-BR" altLang="pt-BR" smtClean="0"/>
          </a:p>
          <a:p>
            <a:pPr eaLnBrk="1" hangingPunct="1"/>
            <a:r>
              <a:rPr lang="pt-BR" altLang="pt-BR" smtClean="0"/>
              <a:t>Einstein declara ser muito difícil obter esta energia em larga escala.</a:t>
            </a:r>
          </a:p>
        </p:txBody>
      </p:sp>
      <p:pic>
        <p:nvPicPr>
          <p:cNvPr id="10244" name="Picture 2" descr="http://www.smokersassociation.org/system/files/images/albert_einstein_bermu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00788" y="2060575"/>
            <a:ext cx="248602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Desenvolvimentos na Física.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1267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1773238"/>
            <a:ext cx="5761038" cy="4572000"/>
          </a:xfrm>
        </p:spPr>
        <p:txBody>
          <a:bodyPr/>
          <a:lstStyle/>
          <a:p>
            <a:pPr eaLnBrk="1" hangingPunct="1"/>
            <a:r>
              <a:rPr lang="pt-BR" altLang="pt-BR" smtClean="0"/>
              <a:t>Leo Szilard havia fugido da Alemanha quando Hitler toma o poder;</a:t>
            </a:r>
          </a:p>
          <a:p>
            <a:pPr eaLnBrk="1" hangingPunct="1"/>
            <a:r>
              <a:rPr lang="pt-BR" altLang="pt-BR" smtClean="0"/>
              <a:t>Trabalha com fissão induzida por nêutrons e propõe a reação em cadeia;</a:t>
            </a:r>
          </a:p>
          <a:p>
            <a:pPr eaLnBrk="1" hangingPunct="1"/>
            <a:r>
              <a:rPr lang="pt-BR" altLang="pt-BR" smtClean="0"/>
              <a:t>A produz experimentalmente com Fermi.</a:t>
            </a:r>
          </a:p>
        </p:txBody>
      </p:sp>
      <p:pic>
        <p:nvPicPr>
          <p:cNvPr id="11268" name="Picture 2" descr="http://www.biography.com/imported/images/Biography/Images/Profiles/S/Leo-Szilard-9500919-1-4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88" y="2636838"/>
            <a:ext cx="2747962" cy="274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476250"/>
            <a:ext cx="8569325" cy="1296988"/>
          </a:xfrm>
        </p:spPr>
        <p:txBody>
          <a:bodyPr/>
          <a:lstStyle/>
          <a:p>
            <a:pPr eaLnBrk="1" hangingPunct="1"/>
            <a:r>
              <a:rPr lang="pt-BR" altLang="pt-BR" smtClean="0"/>
              <a:t>Leo Szilard propõe a Einstein a carta a Roosevelt.</a:t>
            </a:r>
          </a:p>
        </p:txBody>
      </p:sp>
      <p:pic>
        <p:nvPicPr>
          <p:cNvPr id="12291" name="Picture 4" descr="http://upload.wikimedia.org/wikipedia/commons/b/bf/Einstein-Roosevelt-let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2420938"/>
            <a:ext cx="6561138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AutoShape 6" descr="data:image/jpeg;base64,/9j/4AAQSkZJRgABAQAAAQABAAD/2wCEAAkGBhQSERQUExQWFRUWFxoaGRgYGB8fGBwcHRodGhggGRkdHSYeGBwkGhoYHy8gIycpLCwsGB8xNTAqNSYsLCkBCQoKBQUFDQUFDSkYEhgpKSkpKSkpKSkpKSkpKSkpKSkpKSkpKSkpKSkpKSkpKSkpKSkpKSkpKSkpKSkpKSkpKf/AABEIAMMBAgMBIgACEQEDEQH/xAAcAAACAgMBAQAAAAAAAAAAAAAFBgMEAAIHAQj/xABHEAACAQIEAwUFBQcBBgQHAAABAhEAAwQSITEFQVEGEyJhcTKBkaGxBxRCUsEjYnKC0eHw8RUzU5KishbC0uIXJDRDc4OT/8QAFAEBAAAAAAAAAAAAAAAAAAAAAP/EABQRAQAAAAAAAAAAAAAAAAAAAAD/2gAMAwEAAhEDEQA/ABf3Vpnux3Xh/ZxBI6gDQmo+Imwbr5TEABJghW5fOr/AeIXXt3FYh4BXNPiAGgA8o50Ba73JuIAAGlgSBnMaATuBvQEMPwDOpUuCbkw28MNTt+tDsQmRTaVfEkq25I11MdSY+NEsRx+2cIgACOrAwv4pmfTQ0vYm8S5MMGYhidcw5iTtQSY3h2YCXAQAs3hgg7QRvPKKqWcNkIklQw2II06z0qTFcNHdK5uF7jycqkMB/GZkE6natkuulnVMwMAmT6x5UGn+zVMtnVQDGVmhjpOlQ8QwxXIGCrmEgDcDYFvXeruFwK3la4xKIsaAZjPQTG/6VWSyGuE3GJGxPMdNPIfh8qAhhOz9x7GfQhdgxjTmfMUR4Fwi4LiiFbNJWGgSPX60Hx18gsCbjKjALOixGgIXaRrpRq4ncW0m6LtwwLdsMZXNsRzI5UDHbdCHF/MXXTfQ9MvI1JxbhysLbqEtwIktAgiBmih3Cr7s474BgNAIjKw6D9abTDgDLsNQQIj9aAJ2c7JphllS4uMDmIfwn0XaPXWpuM8MuXbZRSA26s28xqCRy13ou8aRtVXHXLsoLYBk+Jj+Edcv4qAbwy+9oJhrj27jrbLNAJyqsZc07ToNp50IxPYSy6nvXAxd4uQQxKlpzGFgaAaHpNHeGcKtjvyiwzOysScxLRrmOsamcvKhnaPiNp7Yt2yO9vOqhw3itkEeKQdMp5es0CVe7O2FxD2muKgto2ZrjQC4MA5dzJmFHKD6qS8vWn7j2FwebvX71hdMWmUeEqkKXM6kFgYE5iBPMUh5NQBzNBfbAyCyCVDBRqJkmBPSTtVi9wu7ZuFL4Kto2WQTrsZEgc6v4Xgzpetq6KCpQmHBBUmVkKdfZO22lW+1uKNxlZoVh4WgRI3k/Ie+goPwy41l7jXAYmVkBiIkHXeRGlBSmlMC2C+HvMg8KKoYQcx8XIwYC7nrtQKdDQa4ddaabOF29B9KWcKdaZ72JCKGOwgR18qCxc4W91biIJOWSx0URG7HQVrg+z9tRlZ7LPl08alQw6sGB92tL2KxhunNdYlZgID4V1284HTrvXuKuqF8IAmfUQYHqefwoHJO0lhVVLy23ZRBYKSrR7OaSS3rQvH3xduLkKo35lPw05+lKD4omtUxmmViR0PQ0DNiHuWrhuXrdu/0zmF13hRz128qrXOItcPevZQZmChl8ChlAMAAwJEHUVDw/iYYhbxBj2WOoHqPxCP8NeYfHhFuWioYMdZg7SJUn2TBoGzj2GxFqwb4KW+9UIyWkJkATNxzs2+oHMilC3jDlyoHDARq0gKd4H4ZPOnK32tTEYZLRM4hgLWVicp2UMSNBIIPqDSpjOF37RIPhy5huBOsNH5hpQUliK8r1BoNRt1rygeeF8BuMneW3yuxaZ0BE6TpzmhGPwDlXYqxZSVZh7PlB510Jbfc2whaYECdSxjn0FJ3aO+zxdQwjaFRI+I2oFnB4sWye8BbSAAeXrBipTiD7KnKGU6zMz+b0obdtkmeZNS21dTqI0jUaelAXxGIRWcJBUIircC5ekn6771JwHCjFYi3baSpME7DQaR5+dDbuJBCwCSCBB2PPYb611D7OeyNy0jXb4ylzKpzjlPT0oC9jsiiWTbtRbH5hOafUQfnQHEdgLroys6s0+0By1PSZmNfKnW9iYIVefPpUOL4gVgLv/k+lAhcV7LXVREAnLqCogEnmw66b0Jx1p8Oi2iqN4s4bL4wJ1Bfca10z/aGdskanTSfhI2rziPZuywAYDedN/jQKPA8EwXvWUjxE6zt6+lM1vESJoBxrgwS4hW/eIAnJrlAGm+089d9aDcRxGKa4tizIFyQI0mNT49toOnWge1gxpJpe7VcSWyyOXciDNtTC6fjbn4fMgfACr5s/csMIbvAuUECASSYOXqzMdBQLH4GxdIe+RdusGDISIWARlSBpl/Md4meVAvYrE4MYebSYi1euk5WN0qr/mL+Myh1/D5CqfCce18m0zqttQSFtbKA35iNvGTzJmhfEUzXFts8eFlAKEsjanJG8s3PUDPWnBuJphwc9rO4M2zOikETKnTYHf8ASgZOM4kpZFvK7IM1tGkBzAiAMsIghddzHKaQ80EetE8d2lvGVW4xQElc8M2u8kjqSfWgxNASxeJDFVRAI0BCjMxO8kATrtOw51GuMeYzQDAMnkNY/wBKqqjNJAZoEmATA6noNtTVvDcBxF0A27TEHYxAMbwTANAWftBkVzaW2ltwUNlXLQ/d5e9AOoUhjziZ00oIr6HUDyrS5gHXOCNUPiE7dfWsUUFjD3V8OhBJGsiPhH60dxVtr7pZtozO7woG5kcuQG8nkKAWxXQewbqjtffe0hA02ZtDpzgD50AbjPYS/ZC52RiNITULB1ExrE70GxXCbkeyTrT1jOKte1YydY5aTJrLGCLrI6R76DmmKwTpupFUrldM4rgV1BUnkx5THLrpXP8AimFCOQNqCoj0TUHLn3iJ0+M0NQUw8ItThcSSCQO72E65jueQgRPnQFcTgGt4W1dIRHkd2U0eDr4xz9fOhv3x2cKzRGuuqgnnXW+C4vvbZF2wi2wAqggF4iDIAgD0rkvE8IbV50QyFJAjmvKSPKgp3cEMx8anU9f6VlEBxBBocKsjfxN/WsoOi8S4vba6yEjQayefrOtAcWqXAVtw0AwAdJ9KSsZhLsyytLywO88ydKzgtkPcAaSusgHXagt3uG3AFMHMSI1/XlWYe9DkXfEBOhOkn60awuLNsizbQQSD4/Zkj4wKD4lC1xmXKxJ1CjQRpp0oGv7OuFI2IN1iMtvUCN2O2p2A1roXFuLNEWx4jzOi+pP6Deli1aOFw9vIpLsczKurMY0BIGijevez2HuC9319i7AEZAZUTvM9No9aAxgsE1tDdcy7xMzGhnToK1v4qfETlPI+R6CteM8ahYEHSYmI+tL5xz3OUTy5x5jXXzoCB433bAoTHkPMan1E0Rwnaa205t98x1+FLn3dlBgCJ67Hzn0qsJ1iPcdPjQO33xbqShzA7Ec6VccLvf5rkZUEBlJEA7jpJBjX1rOzXESoZTrlYgem/P1qrc7V5xclXC5oUDWYOsefUdDpQb4jtFaK2retu2mua0B3sgFVCD8JksZPrRDGcUw2Gd3y5UKoVAtM0mCGzZoCk6anUzS8MQmUPisNbUJbJtqrGSxZp026kk7R7qXsRxY3mtjMti0G6lgisxBJnVzE/ARQGOL34vfeTatW7wuIqWx7CsUDF7h0J8OX2dJBnzWOP8XuYh8zup8THIs5E1jSeRBr3EXzrdzBtYU6hiTm1A5FRExoDGpqHh5SIvPlVpkrJPWIGhkgelBNa4ZbW5YW7IDKHaBJhxKCCQNBB0/N5UFa3DQNfFA5TrA9JphUW8Q5cs9u3ZtKubdpAhQJ0A5RypezQ0idDInffSfOgbMZcw1m02VEuXGsBWPshXZmghDuyqBMdAeZo7wXEm8lrxKbdtMrWigGUquUlbk6kiT7+VIXEcV31wuQqm40kDQA7f399E7fGnsWXw6Mcj6En8xjOVbQgEQKCc8NP3e5cBX9oLrFLmrZVZcjJAOoDayedL6UTvYstaBEAhXzeIkvLaakQsCBA3AoZboJF3pv4J2itWLL2nBL3TIJHhAAAGv5vOlKjuC4W13DXmVQwtKrHUAwZmJ9PlQGBfWNwOe8D6UwYMB1ADrH8Smljs/2ZOKw0uSGJ8A6xMT8Dr5UM4Tg7GVs9zu7ik6cjGm2nyoHPjODCjKp1gz6/wCGuY8ZRg5BEEV0Dg6O/hMkDrOnvOsUM7T9nyzhgQAAZn+nOgRFFMHBeI91YvL4v2gAJWIiToZBievlTXwnsnYtlVuhs2n7QKGUs2oUgyF0giRrrUvabhOGTB95m/b3lHgCFUBze0CNJ3MGd6Bl4Lev3Pu9xcqh0bvg67MuzCDMMOlJPHsBdb9pbKOlwsQtsDMAGg5hAPOj2Cx5XDC5evs0HwsqkZtfEpP7pBjY+ooE3EQSDAdgSSGLAqOumlAAHC7v5GrKPLjr0aMf+QfWsoLnCDcPhQPYsrmIGhYH8U5t1mgXE+JJbzQim6wI71PBIOvsjSeRpj4RiGW9dt3GK5kWczZgNPEFJ03moMfwuw/7O3ZS4UXMT3hB10GvSdaABw7iLplusAddAx3jX4VZ4RgRdxS5gBmIaF56zoOfpUOO4CAJRgWgZl18PqTuTV/sE2S+whi2Tw6fGDy0mg6Dew+UA+HNzBb2ef8AMZ+HuoKt6HfMcoXkDI1P6Vvx3iS27UlcwInQwYHypcHEUb2QQYOhPiE+fSgvcduyVcbjSetRYO+PaGvUT9T+lUrmLzKFn/OdDvvBErMa6UDtauKyaCY8vhE7fKq2MXwFiYAEmTr7ulJ925eRldrrMx2WTIHoNNqv8bxd1sOh3zMQRy01+c/Wg94Tx8A3HCkLK6Md5MGNJnSrXFeKWlTPknMSUt6iNdWdt95AApaxGIuWkYABTcgEDUiOmmh8/PzqjNxySzAmPxMB8JP0oJcVjQ5JYFrjMTLbCeQGlRYgsii2SMoOceEAk85I1IGsSfSob1pY1uZm5AAn4sY+OteMoiCRI0jcjTl5UFh0DWFkEEPpBnRxI0/iRvjUN7C3FzLGkZ9Y2iQemx+dSYRy1vIcgVoE8wQc0nrvEnlArziGFKNDtLaTBByjTeNNtY8hQV7FySFOgnUAAdAfpzqBqsZQDOhAA3G5NQsKCxZco6MREENp08pn51PfS53iMVzZoKSJBA1j9DWYa2rJmJPeZ1VFHQ5iTtyMfGpbzsDb1ClDCwDOmxEzr5eVBFexhNrJCoAusAgsRqPU61UQ7VrfJ5zoT/nyrM9BYAmjPDL8W3U7Nk0O0gwJ8pNBLb1est4T5iKDqPD8R3SJ3a5wASCBOgAUE8hIEx50NZke6b1tFIf2lK6huoMaHTWljhOLllJzMFUAeIiNdYg6HlTBg8aq3TkEK59k/hby8jv8aA6mIX2vxRQfji6fA/PSid64I0jUUMxTyf8AOv8AagMYt0S2txmzEwyrpExAiN4A3M70u8Swt241q3bZ3VwM4zQg8XiUZtFI6eYjSieGwefKMug6DeToAOpj5054nse33UJbZRfDs+ZvZzOACIiNAFA/h86DnD2hbwtxO+JdWOdFgqIO8/A1V4xdS4Weycs+0W0dzO69V0qrjsE9u9kuG4hDfts4C85gAabT68qIu1o27iu4W2dUzAZyd5E9elBGnEroABZdPKsqJOKYGBNu7Ma6jevKCa1Zw94W2YMneB4VI8TalhMyDInXrUGOxGQgoiJbKrEauFnQt1M0O4ob1t2DMoNhwVIAUnUDwgb6a0c4XwO1eQvnuXPCdNABPIE7EHlQVuI9oLF22YV5lZIIEwInqeVadjePLZZwyks+UWzPuIJO281FgsLatPfL2WyhGCFtQGI0LGNaIcI7NHuFuYhXtpAFuVJJ1kxaAzNP5mKjzoL3a68uUWS4zb5Y1EmN+k0tYjh6uA6SGVf2gnePxL7tSPLSjvHksG/ajDlBlLMxLEmFJCn8I5bdaCX8S9qGABEDMvUEa/09KAfaxrD3UTtYdbqDWAd43+tA88+hq/w4wpPKgKcN4CBmYS8A84/vHlVtLi3FuW9N83v57VhxoNo2w2UsJYgaidvXX6UHwnEWsvmCg+HKSDv5wdt6Atw7hmDud595N5csZDa5aHNIgjeN6jbspgLk9ziryuZH7SyWHp4YMfGqdjESCRoT5z5Vpg8U6eMNEHSKD3iP2e37Lhx3bWojOgJyyIl0fxrrz1ilfE2XyoSCOhPP0rrnD+LXCgcNIOuv0mlvtX2YW5D2ZQ6lk3T+SNj5bGOVAkDBuF7zIwUbkKSoO2p2EyKjN+cxPMgf4KMNhMXeXIFuvbG0KQumx1A+dTYTsJiGIzBEEiczzp6LJoBFvFgklgADyHy0jQVUY072vs6trrfxIUdFUAfFj+lWFwXCbHtHviOrlvkkCgQQ8R133iplt3XAyqxieR9+tPh7YYS2IsYQeuVV/QtVLFdsrjzltWrf8uY/PT5UClb4RebZGPu/QVvd4XcXUrHrp9aMXOMXj7V1gOgOUf8ATFUb+ITrmPvPzoBkxoau4UBjGdUjm5MfIGoUQ3XVUViToABqSdAABua6V2c+xV2GfGXO6B/AkF/5mMqvuzUCbewWQqFe1dnxeFgRJ31jQ+VELVkgBlUKykGZ38j19afcP2OwEOtuwWQQGuOzFyRyU6BNNSQBp6xVa/8AZnnBOHvlGEHu7mog7eMCQTG0HSKAIOI5tOe2/wAat8Nw5cgRmY7CqWC7I4trr21W2wtMFd0eVDaeGSQcwkErEiumdnOzK4cTOZzuxH06UFrgHAxZUFtXOp8p+hjTyFEGaXH5Vn3tt8hPxrZ7kEKu8Sf3RrqfM8qhLdPQUHvEOF2cSuW6gbofxD0Nc0419l3cO11Xe5ZGoCrmuKNyCuxXzHwFdKJj3c6tWL/I70HDBxS3yZP/AOIrK7Tc7PYViScNZJJkk21kk7k6V5QfPvaLCtZvtmYstwZlMgg5td/I/Sr+C4O11cMLB8bjSNDn1zAjyjemS5dNrD3LrLbxCeFzbcaKp8Jy9PdTD9nXD0s4MX2QKXLtbzbrbY+ET5xPnpQX+z3ZFMKitebvbo3Zpyg/uqdP5t6043xQN4V67nnXmO4uzyDAB2H9aFXyNwN9TQUeLrnUZyIzAxr6b9aVeL8HNvUart5j1ppxa5kddtP71taUHRtdIPQ9fjQcpupkYry3HpU1rGZRpypx472WQzlGWfYPRuh8jt86UjwS6fZtsdYMCYPQxQSOjv4l1mtLnC7yoWcFRpM7xPIbmrVzgl/DjM0qNomYPn00n4Vd4ShuqC0uwJ8M6QNtOfvoIMNbykqQMyiP88q1xPhQAb7fpV/G4EuQVkNsNOe/wqvesyEWCLqtqrciNYPUHrQM3CLRS0inSAJ+tSXsRKkj8KhgOse18ia0TFfsmY6EKZHQ/wCp3qnYxU3EHJbUtH70QP199BtxrtFibVoC0qXAonMwLNk3BiYOXY+UHrSTiu1eJub3WAPJIUfKnzAqSgMeJCVBHrprSv2j7MZQ160u0l1A082TyHMe8abAtm4zHxEsfMk1KqH/AFqqbp11qK4p5zQFLYk6SxGsKCdOZ9KzBTeuLbX8RgE+hPlUPDcY1vMBswgiSJHSQQee21eYGRcUjKSCCARI9CDvQb4tWUgEESoOoiQenUedU8tHe02LvXrlm5eCjPalAsezncbDbxZj6RRf7L+y33vGKzibViLj9CQfAvvYSfJTQdE7CdirWDw/e5c+LYRmP4CQJVB+GJgtuSDsNKP4u4W/ZJqz+AE7BVEux+PxmqtvFsl250td8x82e8+T5fWr+Aw+SSfaYa/wgj4SxLH1HSgtYfDLbVLajw8/MDUk9SdKpcW4l91w2LxGWGEZJ/FcYAJH87D4GrRc5nI/CkD1Yz/5R8aRvtD4iotJbLllstnZRzuE5UknTwrmMdTQZ9j+Mg4uwxkhluT13Rz8QvxroNzEQwA1YgkDoBuT5cvM++OHfZ5xTuMabpkp3N3OJ1ICyPVi4QeprsXB7Lqme9/vrsM/Rfyov7qDTzMnc0F19JHMmSev+CK0n5aCvS0Ak1tbHhHU6mg8W1prU9vbN+bbrHL471ly3OVPzat/CNT8dB7zUimTPM6L5D+/9KDYKaytorKDmWM7Bt3c3W7uzbUlgGl2WASpA0GuaDPOpMd2kZFTNbQ21XZJlVAAIA1BKrHupQwv2iYvEX7a3rs23bKyKoAIbw6gCTqR8KLYFw5eySQynMDOoI2PmI3oDnfqSsEEEAgzv6e6sOpHoaDYB8p7uMqsSU/dce3b9PxL5E0Qt35BPMT8j/rQeMs8ttPUVHYUhQTtAPv/ANRUto5j61Xwl+Q1s7pvP8Rj60E7tmSCCen6UrcV4y1jEAosDLDP+Fmn2TyiNJ350wYp2dWt2TBiGuch1AjdiNPKh2QNb7soCV0KHbT2TQV+P8bVsPbZN2zH0MZflmoBwjGFL6qfYgEGNJiTPvNScOwx+8XbbrFuQvPwZ28MSZmQPhROxwcrZaSA6OSrfw6fA0DITmVTvzkbfH0Pypfx+Z8TNqM4Gg5NHL+lXOGY3OguCVnSBpqN5jeq3CTN+4enP60GvFuII1hri+ExlZeYM6g+8aVp2Zugh2b2z7XkBGUR0of2iCBw8e0fFB0OXUH1E++quEtuzG4DBMjTmp3PoNI6mKBs4RmcaezmJn5E/UDzzHlR4gGY0I/z30I4RcUAW4hhy01AGh9I0oujAbmg5z2s7KGw/e2hNpmGg/AxO38J5fDpKtcXxMDuCZ+NdxeGGUwQd65V2r4E2HvEklkuEsrkyddSGP5gTvz36wFrsj3bLdS41vbMtt7WY3CAQQryMjZSYBMEnrrVHs3hVuYy0lweA3AGHlqSNTptG9Z2d44uFuZzaS4eRbdd5y6xO2pB2qnbxbLc7xdGDFh7/rvQMn2gIvf2XSx93R7IZU5xmYSeWscp0iuu/Z72d+54NEIi44Fy51zNqB/KuVfUHrXKewvBbnE8arXmLW7IVrhP5VPgQfxER6Bq7zYaSaBZvWS+MvWwRAu2LhHVQoY/9aD/AJqJYC53jXX5Bgg88urH/mb5VR4qRZxV29GrYWAfNXH/AKh8Kv8ABMOVw1lfxMuY+WbX5Aj4UFy3bgA/mYn4aD6VxDttx5r926qn9ktwgRsTJknrtXTO33aL7thXKaMf2dvyJET7hJ9RXEHfwgeZP6UDP9m/A+/xYuN/usOO8fzOyL7219FNdltMW9/05Cub/Za37K6o/FdBJ6woCj3Sx94rqWHtwKDHtyQPefd/epUSNTWqj2j0/SpU8QHQ0EciSfMIPqfqPcDUyW/xfD0/vpVPDtJSeZY+pOpPuWF/mq+2ulBCUHOfhWVPm8jWUHzR2Rsr98sFjIVwxAGpy6gDzLQPfTX2kwLWMQLqeEMY8laNB5grp6il/sfxFfvtgC0igvBOpbUHmT+ldD43YW4zo0w2/wAAQR6HWgAX8R3yFkAS6sEqd8y6qfqAeYMVf4fiVvItxdnEkdG5j3GhBwbI2WB3i7ESMy9RBj3VvwzGLbuFVGUXDqh/DcG/oGGumkigLYdhsNN/9aqspF8gkDOmUkbmNR6SNJrYXgucsco5kmNKH3Mcj5Wtz4GG4IO8xruN6C+rMICRC8unu/Wo7oLGSimOZ/rWYu5H7UbfiA5edCMfxdxmEwPLpzoLN5kPeMYGZ1WYOpUa8p57+VWMXfD5UEHMwBPzNQcFwUWxcfXPLQeQaPnEV5dvKGLKIW0pPqx0FAMu2WRmuID3asZUHlMGPhUnB8aotXDPiJkjnqdK9wutkAk+NiInlJJNUe0YW0FZBBGhHUedBR4qe9u2k5Ekn4/XQ0V+5vbHeZctuRnVTt+8B5frPWFC5iWYhuY28v8AJophu01wLDgN57fGN6B7sWLdxS4uEBADK76mANeZNTWsXZLlQ5LDSCwEmOhOppF4birtsMUIVLhkrrAJ2B9x0nTWt7/ZLEFmdVDyZkEDfXYmg6I93uxLAqsblhlHqdgKQO1Xanv5tWx+zBBLEasRsRPsr8zz00rbtJw5ktJ+1LAAEpmlVOzQJIGvypZJ1oLWBwqOSHZhpChQpJY7AlmUKJ3OvpWmGw5d1QbswX3kwPnUM08/Zf2aa9iDiDoljVTHtXSPABPScx/l60HUOx3ZxcBhRb0LsZcjm22/5QBA9550cssQT6VRt3bghbirIGhQnX+U7H3mtsJjxcQsmusa8spIiORnWD5UAnterO2HtjTPdVG9H0PwijWKxo1Cbez6RoR+lLfazHG29lxuhLkeQMH5TVbjXETYsgj2zsOrtqfdJJPpQJ32ncW7zEJaB0tLr/E2vyED40mlq3xuLNy4zsZJYknr51XLUHV/sns/sS375/v+ldLQ0ldi8H3GGsg6EqCfVpY/9wHupwsXJH60FpCB7zVbBXoR152yR+o+RFTKKDY3iK2MS2YHLcshoGpLK2WAOpECgt4DEftbo5Wyq+8opIHy+dFgOv8An+lC+A4FlVrl0RcuuzsOS5jovqFyg+lFMw1oPDc8qyvIrKD5m7Gk/fsNH/EH611DGY1S5YzlMQYO0RXMOxlktjsOo/Pr6AEt8prqGLuAXCOUL9IoKmIxFp4lwCNVbmD7/pQvi9gX7ZgqLyao6nwmNQJ5T0POjTWQTsKo4rDuNUAPXz6iOlAtXuOG9h9RDAgMY5j6TVfhuM8V0byBt1GgNb8RwhVs6rCERcWNV10b94A894odw9Slxx0P96BtW4TrHIzr5UFx6qEvdQIHwExV+zitNaqW7SvCNMPcGg5ic2/otB7hce7qltdwAunkIqxj1CILK6k+Jz+nxrU8RRMy2lIYSCY19Af7VFhbLHVtAT/MY6UFrC+G3t7JMct9RSh2gxRd9eXwo9xi+oQe0vQTrPU9fWlG+8saCFhXtsagda2VJIjmee3lUjW4HmDyoGTBW2RjAzxo6R7S7yBz0+VXH4sqrNi4Ap3tsSQAOjbj0NLi8VaF3Vxsw5joarXMQWOwnrFAQ4hjiwaSJY8to30oZckkHTbl5Vjmt7giBBGkwflHOKCTh48axbF2DOQzDcoMa7kV3ThPBBh8PbtK2XIADDfjOr+us+6uMdm75TFWXGmW4p2nY10Qdp7huqFtk/lUAzrzgDfWgOcTuph8rOxBb2dZPmesevWo8LjCwa8IVmI/aCcrCIQ3VGhUnwltxprU1/s5cxQDNbIaPxaD50Z4P2Za0gVmWPyiSPnFAp8d4iDiLBcZfC2ZDyKsZ12ZZjXp60tdse0OeSp01W35z7bfDQe6uoYzsZYuZC5du7zQMwG4y6kCTCwN+QmYrmX2rcJsYZ8OtlCpKuSSxOgICxPnm15+6gQiIirnCMF31+1a/O4B9Ofyk1SJ1pu+zXh/eYsvytpp/E5CD5FvhQddbDyqgActD0Pn8Ks8LxUnKwhwNvlWoTxDlEn9KsNYD7iCNVYbg/5yoNsbj1soWeAANBzJ5AUI7NYN77tjLxlm8NoclUblR5mQD5E86F9t7r3HsWtz+IDbxEKCKbQ6WlW3IUABVA3IGmgoN79tzAV4I55Qf1qe0zAS8E9R/TlWWbkroCPWvX1FB734rKwJWUHz99l+ELY0tyt2nM8hMIP+4048RvDvjEnwj5TXM+CcauWBcW22Q3MssPahZMA8tTPuFXLXCHvS/fDUmSxbNp1ig6KH0Ec61uGBuOu9cuxJuWnKG4xyncM3y1olw7iVyQDduR/GaB2xto5Scg0131PpFJOISbjDKUMwOojVfcVMfCmnE8UVLersWI5mT8xSxeul7oJJCtEmNRH+DWg2tXjmyuJPKNtRoamtYnW2qDMykt8oA+c+8V6uLXJl0BAgvOsbaDmYPpWmF4mqGLSwoHtH2jr/AGoL74Jic95o6KKlGIXQDSNqoNj58/8AOVSWiDANBpirQuXVHJQSaXuKcLKuSB4Tt5eVHrlzUi14iQFk+yB+tRcRsKiqC0sTLMd9Og5CgX8ThcgWdy2vwqK8Bl061Zxt2biRvM67e1pNR41d9AJMwNtddPKgqruKOdl+ylzHXWS2yLkGZi5MATAgAEkzQK2dR610T7Hz/wDMYj/8S/8AeKAhh/sWnW5ih6Jbn5sw+lGcF9jmDXW5cv3T/Eqj5KT86bheisONFBW4X2MwWH1tYdAYjM0sY9WJo3ZAU+EBfQAfShg4mI1j41p/t1Buw/z5UBsNW00A/wDFVhd7i/GrN7tFbVc0Of4VJ+g2oCpWuR/ar2cxWIxgazZe5bt2kWVjclmOkzzFMmP7W3AzEYe86zIOQiBG0HTfnzqlhO01x1IOExYPI93p9aDkWO4TesEC9ae2TqA6kT6Tv7q6R9lmCC2DcI9u4TP8Iyr82Y0Sx/DHxmGuJctm2DqmfdGEkNAkjoeoJo52R7IXcNhkt95aYiTmGaPEc3MA8491AVtoZkdB9amQ7g/Wss8AefHeMdEEfOilnDKogaefP40CBxLAXmxoYIzjMhBUEjKI39KOPwZ7twF0hV1l/aY+n5ZHlTQx99aMaAZa4WiiCg8yoj6bVscNl1Qn0Jmr8VC4+NBV72srcgVlB8rkUU4ViQniutcC65QhAYnbUkGB7taoW7JZgo3Jqe9h2ZlVQSdlA1PuFBf4vxa1eIyWihAjNnJJj806T6AVUw92DV7A8JsW/FibjMf+FZgn+a4fCv8ALmPpVXGOGYslsInJRPzJMk+dBYXEyZNFcGQYFAFYUb7O8Kv4q4Ldi2WPM7Ko6s2wH+a0BO1hU5rPnRvh/YJ8QudbYC8i2k+kjX1py7N/Z1asAPfIv3Ryj9mp8l/EfNvgKbQtBzTD/ZIuUF3CPrIC5gOmuYVOfstshYLsW8hp8JropSo3sig5Jj/s8uKCLN/L5FTHv1NLGK7CYwMT4LnmG1+DRXenwg6VVu4AHkKD57vdh8bMmwzehU/Q1FiuzuJynNYuzP5Ca+grnDk/LUC8JXz9xNB83XMG6EB1ZTOzKR9RTx9lSkXcQR+RR8WP9K62OGD1HmZ+RoRxHgORbpwthM9yASjZCSJ1baYnSN5M0FDHccCb6HzoY3aOdANeUnQ/L+lJmOvqrstx5ZSQ3jJ1Gh1Bg61SuYq31+ZoOgf+IPzAiPL+tU8T2jWPCoJ6sBHwpIbHLAGbbqTQd3ZiZk69aB1xnapRuQZ6f20FUm7WYnlcLWxAkiYE6Sf8mlzDWA3tPkWdd5jyEa/3pktcH4cMNcLYx++KSiZNAdwGOXUkwDqI86BiwPa+/fAtxaMbkXMpPoGETTTh8bf8INvL5m4pHy1rimBxIQ+ISPUgj0Ips4X2t7oEGWDeyXckD1Ukz7qDoXFOIMoCQPHtrTN2dxGawNdiR9D+tcewXGbZuA3LqwOZnQdFBJIHQCmC39ruFsAqiXHE8hHIDn6UHV1rwmuTH7dLU/7i58V/rW5+2y1/wLvxX+tB1Wa0a5XK/wD41Jyw7+9hWw+2Etthj73/APbQdSDVUxuMCAk+6ubH7Tr7iFsqo82JP0FXcB2o7+BcRswP4TOnUzrNAbbiBn2h8ayqRxafkuf8n9qyg4lhLLNcUKCWJ0A3J5AedM7cObCzZn9u65rzLvbtgTkB/MxIk+g60D4BihbxVhzstxSZ2idaOdpbgtd6O8m5fusXgye7BlQfU6x+6KAAG12k/KmbgHDDl7xllj7O0Zf3dedLfDMOt26qFsin2jzjy8ztXT+B4KwTmxGMyohAyMVUnoPYBVYjUfKgm7PcCuYhoKG3aG9wgQY5J1PnsPlXRuHcPt2UCW1yqPiT1J5mqWE7Q4RgFt37BA2VbiD4CaJ2LwYSNfQgj5GglFZFeg16HHWgyK8isL1mag1ZahZakY1oTQQvbqA29f761cjrVZXzGRov1/tQashoN2x46MFg3uCM7eC2Ortz9AJb3edMQE1yH7ReIvjMULdkZ7VgFZDDKXPtEa7CMs+RoOdtbrTLR88CxCj/AOnB5yQCf+7aqv3W9qncKDtqgH/UTHOgFQPOtNKMjhWIEgWl15kIfPcnSozwe+QTlSB0a36cmoBsDzrWBREWLqGCFBjnkPwnSau2eC4q+fAisdyFNuQNpyrsJoAMDzrMqfvT7qbLHYviIEi2V96zVj/YPEh+bQbjL8oG9AnW7Q5A/wCe6pPuU/hNNy9nMe27XN51Nz/yqalXstjNRmueuW9B6/8A26BQtcNHPT3Vdt8GXr9KZbfYe/zDn/8AVd98Sgq/Y7H3xtbfzi2w098UCmnCEG7x8Ks2rCL+PTy/sKbLnZHE/htN5ysfDxGqeK7OYlFLvbyqNyZgfA0FPDjQFLSsOpDE++WiKv4bGOhzBbawdQAoJ6iZmPfvQd1adco9x/rWKOrD4R+tA5rx7TYfGspRzr+b5/2rKBCNYaysoHn7O7QyXGjUuBPOAJj4mndFBGuteVlAPxeFRtGRD6qP6UNHCLSjwplOuqkg79QZrKygKdhOI3fvyWu9uG2Vc5WuMw0GntE11AtXtZQexXhQdBWVlBGbIPKgnEbjK+jMIA2YxvzEwffWVlARwdwsq5jP+lWn2rKygocSuH7teM691c15+ya5h2a7KYa5ZQvakka+Jv0asrKBlwP2f4Ft7AP87/8Aqrnn2h8Es4bFFLKBFiYkn6k1lZQKYUdKwqOlZWUG6KNa6J9j1sd7iTGuRB/1N/QVlZQdRG1buKysoNrZqUVlZQbEV6B9aysoPWOh9KUO1eKZrdxCZXKDHnIrKygQbiAEwBoegra2oJ1APuFe1lBeVRA0HwrKyso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altLang="pt-BR">
              <a:latin typeface="Corbel" pitchFamily="34" charset="0"/>
            </a:endParaRPr>
          </a:p>
        </p:txBody>
      </p:sp>
      <p:sp>
        <p:nvSpPr>
          <p:cNvPr id="12293" name="AutoShape 8" descr="data:image/jpeg;base64,/9j/4AAQSkZJRgABAQAAAQABAAD/2wCEAAkGBhQSERQUExQWFRUWFxoaGRgYGB8fGBwcHRodGhggGRkdHSYeGBwkGhoYHy8gIycpLCwsGB8xNTAqNSYsLCkBCQoKBQUFDQUFDSkYEhgpKSkpKSkpKSkpKSkpKSkpKSkpKSkpKSkpKSkpKSkpKSkpKSkpKSkpKSkpKSkpKSkpKf/AABEIAMMBAgMBIgACEQEDEQH/xAAcAAACAgMBAQAAAAAAAAAAAAAFBgMEAAIHAQj/xABHEAACAQIEAwUFBQcBBgQHAAABAhEAAwQSITEFQVEGEyJhcTKBkaGxBxRCUsEjYnKC0eHw8RUzU5KishbC0uIXJDRDc4OT/8QAFAEBAAAAAAAAAAAAAAAAAAAAAP/EABQRAQAAAAAAAAAAAAAAAAAAAAD/2gAMAwEAAhEDEQA/ABf3Vpnux3Xh/ZxBI6gDQmo+Imwbr5TEABJghW5fOr/AeIXXt3FYh4BXNPiAGgA8o50Ba73JuIAAGlgSBnMaATuBvQEMPwDOpUuCbkw28MNTt+tDsQmRTaVfEkq25I11MdSY+NEsRx+2cIgACOrAwv4pmfTQ0vYm8S5MMGYhidcw5iTtQSY3h2YCXAQAs3hgg7QRvPKKqWcNkIklQw2II06z0qTFcNHdK5uF7jycqkMB/GZkE6natkuulnVMwMAmT6x5UGn+zVMtnVQDGVmhjpOlQ8QwxXIGCrmEgDcDYFvXeruFwK3la4xKIsaAZjPQTG/6VWSyGuE3GJGxPMdNPIfh8qAhhOz9x7GfQhdgxjTmfMUR4Fwi4LiiFbNJWGgSPX60Hx18gsCbjKjALOixGgIXaRrpRq4ncW0m6LtwwLdsMZXNsRzI5UDHbdCHF/MXXTfQ9MvI1JxbhysLbqEtwIktAgiBmih3Cr7s474BgNAIjKw6D9abTDgDLsNQQIj9aAJ2c7JphllS4uMDmIfwn0XaPXWpuM8MuXbZRSA26s28xqCRy13ou8aRtVXHXLsoLYBk+Jj+Edcv4qAbwy+9oJhrj27jrbLNAJyqsZc07ToNp50IxPYSy6nvXAxd4uQQxKlpzGFgaAaHpNHeGcKtjvyiwzOysScxLRrmOsamcvKhnaPiNp7Yt2yO9vOqhw3itkEeKQdMp5es0CVe7O2FxD2muKgto2ZrjQC4MA5dzJmFHKD6qS8vWn7j2FwebvX71hdMWmUeEqkKXM6kFgYE5iBPMUh5NQBzNBfbAyCyCVDBRqJkmBPSTtVi9wu7ZuFL4Kto2WQTrsZEgc6v4Xgzpetq6KCpQmHBBUmVkKdfZO22lW+1uKNxlZoVh4WgRI3k/Ie+goPwy41l7jXAYmVkBiIkHXeRGlBSmlMC2C+HvMg8KKoYQcx8XIwYC7nrtQKdDQa4ddaabOF29B9KWcKdaZ72JCKGOwgR18qCxc4W91biIJOWSx0URG7HQVrg+z9tRlZ7LPl08alQw6sGB92tL2KxhunNdYlZgID4V1284HTrvXuKuqF8IAmfUQYHqefwoHJO0lhVVLy23ZRBYKSrR7OaSS3rQvH3xduLkKo35lPw05+lKD4omtUxmmViR0PQ0DNiHuWrhuXrdu/0zmF13hRz128qrXOItcPevZQZmChl8ChlAMAAwJEHUVDw/iYYhbxBj2WOoHqPxCP8NeYfHhFuWioYMdZg7SJUn2TBoGzj2GxFqwb4KW+9UIyWkJkATNxzs2+oHMilC3jDlyoHDARq0gKd4H4ZPOnK32tTEYZLRM4hgLWVicp2UMSNBIIPqDSpjOF37RIPhy5huBOsNH5hpQUliK8r1BoNRt1rygeeF8BuMneW3yuxaZ0BE6TpzmhGPwDlXYqxZSVZh7PlB510Jbfc2whaYECdSxjn0FJ3aO+zxdQwjaFRI+I2oFnB4sWye8BbSAAeXrBipTiD7KnKGU6zMz+b0obdtkmeZNS21dTqI0jUaelAXxGIRWcJBUIircC5ekn6771JwHCjFYi3baSpME7DQaR5+dDbuJBCwCSCBB2PPYb611D7OeyNy0jXb4ylzKpzjlPT0oC9jsiiWTbtRbH5hOafUQfnQHEdgLroys6s0+0By1PSZmNfKnW9iYIVefPpUOL4gVgLv/k+lAhcV7LXVREAnLqCogEnmw66b0Jx1p8Oi2iqN4s4bL4wJ1Bfca10z/aGdskanTSfhI2rziPZuywAYDedN/jQKPA8EwXvWUjxE6zt6+lM1vESJoBxrgwS4hW/eIAnJrlAGm+089d9aDcRxGKa4tizIFyQI0mNT49toOnWge1gxpJpe7VcSWyyOXciDNtTC6fjbn4fMgfACr5s/csMIbvAuUECASSYOXqzMdBQLH4GxdIe+RdusGDISIWARlSBpl/Md4meVAvYrE4MYebSYi1euk5WN0qr/mL+Myh1/D5CqfCce18m0zqttQSFtbKA35iNvGTzJmhfEUzXFts8eFlAKEsjanJG8s3PUDPWnBuJphwc9rO4M2zOikETKnTYHf8ASgZOM4kpZFvK7IM1tGkBzAiAMsIghddzHKaQ80EetE8d2lvGVW4xQElc8M2u8kjqSfWgxNASxeJDFVRAI0BCjMxO8kATrtOw51GuMeYzQDAMnkNY/wBKqqjNJAZoEmATA6noNtTVvDcBxF0A27TEHYxAMbwTANAWftBkVzaW2ltwUNlXLQ/d5e9AOoUhjziZ00oIr6HUDyrS5gHXOCNUPiE7dfWsUUFjD3V8OhBJGsiPhH60dxVtr7pZtozO7woG5kcuQG8nkKAWxXQewbqjtffe0hA02ZtDpzgD50AbjPYS/ZC52RiNITULB1ExrE70GxXCbkeyTrT1jOKte1YydY5aTJrLGCLrI6R76DmmKwTpupFUrldM4rgV1BUnkx5THLrpXP8AimFCOQNqCoj0TUHLn3iJ0+M0NQUw8ItThcSSCQO72E65jueQgRPnQFcTgGt4W1dIRHkd2U0eDr4xz9fOhv3x2cKzRGuuqgnnXW+C4vvbZF2wi2wAqggF4iDIAgD0rkvE8IbV50QyFJAjmvKSPKgp3cEMx8anU9f6VlEBxBBocKsjfxN/WsoOi8S4vba6yEjQayefrOtAcWqXAVtw0AwAdJ9KSsZhLsyytLywO88ydKzgtkPcAaSusgHXagt3uG3AFMHMSI1/XlWYe9DkXfEBOhOkn60awuLNsizbQQSD4/Zkj4wKD4lC1xmXKxJ1CjQRpp0oGv7OuFI2IN1iMtvUCN2O2p2A1roXFuLNEWx4jzOi+pP6Deli1aOFw9vIpLsczKurMY0BIGijevez2HuC9319i7AEZAZUTvM9No9aAxgsE1tDdcy7xMzGhnToK1v4qfETlPI+R6CteM8ahYEHSYmI+tL5xz3OUTy5x5jXXzoCB433bAoTHkPMan1E0Rwnaa205t98x1+FLn3dlBgCJ67Hzn0qsJ1iPcdPjQO33xbqShzA7Ec6VccLvf5rkZUEBlJEA7jpJBjX1rOzXESoZTrlYgem/P1qrc7V5xclXC5oUDWYOsefUdDpQb4jtFaK2retu2mua0B3sgFVCD8JksZPrRDGcUw2Gd3y5UKoVAtM0mCGzZoCk6anUzS8MQmUPisNbUJbJtqrGSxZp026kk7R7qXsRxY3mtjMti0G6lgisxBJnVzE/ARQGOL34vfeTatW7wuIqWx7CsUDF7h0J8OX2dJBnzWOP8XuYh8zup8THIs5E1jSeRBr3EXzrdzBtYU6hiTm1A5FRExoDGpqHh5SIvPlVpkrJPWIGhkgelBNa4ZbW5YW7IDKHaBJhxKCCQNBB0/N5UFa3DQNfFA5TrA9JphUW8Q5cs9u3ZtKubdpAhQJ0A5RypezQ0idDInffSfOgbMZcw1m02VEuXGsBWPshXZmghDuyqBMdAeZo7wXEm8lrxKbdtMrWigGUquUlbk6kiT7+VIXEcV31wuQqm40kDQA7f399E7fGnsWXw6Mcj6En8xjOVbQgEQKCc8NP3e5cBX9oLrFLmrZVZcjJAOoDayedL6UTvYstaBEAhXzeIkvLaakQsCBA3AoZboJF3pv4J2itWLL2nBL3TIJHhAAAGv5vOlKjuC4W13DXmVQwtKrHUAwZmJ9PlQGBfWNwOe8D6UwYMB1ADrH8Smljs/2ZOKw0uSGJ8A6xMT8Dr5UM4Tg7GVs9zu7ik6cjGm2nyoHPjODCjKp1gz6/wCGuY8ZRg5BEEV0Dg6O/hMkDrOnvOsUM7T9nyzhgQAAZn+nOgRFFMHBeI91YvL4v2gAJWIiToZBievlTXwnsnYtlVuhs2n7QKGUs2oUgyF0giRrrUvabhOGTB95m/b3lHgCFUBze0CNJ3MGd6Bl4Lev3Pu9xcqh0bvg67MuzCDMMOlJPHsBdb9pbKOlwsQtsDMAGg5hAPOj2Cx5XDC5evs0HwsqkZtfEpP7pBjY+ooE3EQSDAdgSSGLAqOumlAAHC7v5GrKPLjr0aMf+QfWsoLnCDcPhQPYsrmIGhYH8U5t1mgXE+JJbzQim6wI71PBIOvsjSeRpj4RiGW9dt3GK5kWczZgNPEFJ03moMfwuw/7O3ZS4UXMT3hB10GvSdaABw7iLplusAddAx3jX4VZ4RgRdxS5gBmIaF56zoOfpUOO4CAJRgWgZl18PqTuTV/sE2S+whi2Tw6fGDy0mg6Dew+UA+HNzBb2ef8AMZ+HuoKt6HfMcoXkDI1P6Vvx3iS27UlcwInQwYHypcHEUb2QQYOhPiE+fSgvcduyVcbjSetRYO+PaGvUT9T+lUrmLzKFn/OdDvvBErMa6UDtauKyaCY8vhE7fKq2MXwFiYAEmTr7ulJ925eRldrrMx2WTIHoNNqv8bxd1sOh3zMQRy01+c/Wg94Tx8A3HCkLK6Md5MGNJnSrXFeKWlTPknMSUt6iNdWdt95AApaxGIuWkYABTcgEDUiOmmh8/PzqjNxySzAmPxMB8JP0oJcVjQ5JYFrjMTLbCeQGlRYgsii2SMoOceEAk85I1IGsSfSob1pY1uZm5AAn4sY+OteMoiCRI0jcjTl5UFh0DWFkEEPpBnRxI0/iRvjUN7C3FzLGkZ9Y2iQemx+dSYRy1vIcgVoE8wQc0nrvEnlArziGFKNDtLaTBByjTeNNtY8hQV7FySFOgnUAAdAfpzqBqsZQDOhAA3G5NQsKCxZco6MREENp08pn51PfS53iMVzZoKSJBA1j9DWYa2rJmJPeZ1VFHQ5iTtyMfGpbzsDb1ClDCwDOmxEzr5eVBFexhNrJCoAusAgsRqPU61UQ7VrfJ5zoT/nyrM9BYAmjPDL8W3U7Nk0O0gwJ8pNBLb1est4T5iKDqPD8R3SJ3a5wASCBOgAUE8hIEx50NZke6b1tFIf2lK6huoMaHTWljhOLllJzMFUAeIiNdYg6HlTBg8aq3TkEK59k/hby8jv8aA6mIX2vxRQfji6fA/PSid64I0jUUMxTyf8AOv8AagMYt0S2txmzEwyrpExAiN4A3M70u8Swt241q3bZ3VwM4zQg8XiUZtFI6eYjSieGwefKMug6DeToAOpj5054nse33UJbZRfDs+ZvZzOACIiNAFA/h86DnD2hbwtxO+JdWOdFgqIO8/A1V4xdS4Weycs+0W0dzO69V0qrjsE9u9kuG4hDfts4C85gAabT68qIu1o27iu4W2dUzAZyd5E9elBGnEroABZdPKsqJOKYGBNu7Ma6jevKCa1Zw94W2YMneB4VI8TalhMyDInXrUGOxGQgoiJbKrEauFnQt1M0O4ob1t2DMoNhwVIAUnUDwgb6a0c4XwO1eQvnuXPCdNABPIE7EHlQVuI9oLF22YV5lZIIEwInqeVadjePLZZwyks+UWzPuIJO281FgsLatPfL2WyhGCFtQGI0LGNaIcI7NHuFuYhXtpAFuVJJ1kxaAzNP5mKjzoL3a68uUWS4zb5Y1EmN+k0tYjh6uA6SGVf2gnePxL7tSPLSjvHksG/ajDlBlLMxLEmFJCn8I5bdaCX8S9qGABEDMvUEa/09KAfaxrD3UTtYdbqDWAd43+tA88+hq/w4wpPKgKcN4CBmYS8A84/vHlVtLi3FuW9N83v57VhxoNo2w2UsJYgaidvXX6UHwnEWsvmCg+HKSDv5wdt6Atw7hmDud595N5csZDa5aHNIgjeN6jbspgLk9ziryuZH7SyWHp4YMfGqdjESCRoT5z5Vpg8U6eMNEHSKD3iP2e37Lhx3bWojOgJyyIl0fxrrz1ilfE2XyoSCOhPP0rrnD+LXCgcNIOuv0mlvtX2YW5D2ZQ6lk3T+SNj5bGOVAkDBuF7zIwUbkKSoO2p2EyKjN+cxPMgf4KMNhMXeXIFuvbG0KQumx1A+dTYTsJiGIzBEEiczzp6LJoBFvFgklgADyHy0jQVUY072vs6trrfxIUdFUAfFj+lWFwXCbHtHviOrlvkkCgQQ8R133iplt3XAyqxieR9+tPh7YYS2IsYQeuVV/QtVLFdsrjzltWrf8uY/PT5UClb4RebZGPu/QVvd4XcXUrHrp9aMXOMXj7V1gOgOUf8ATFUb+ITrmPvPzoBkxoau4UBjGdUjm5MfIGoUQ3XVUViToABqSdAABua6V2c+xV2GfGXO6B/AkF/5mMqvuzUCbewWQqFe1dnxeFgRJ31jQ+VELVkgBlUKykGZ38j19afcP2OwEOtuwWQQGuOzFyRyU6BNNSQBp6xVa/8AZnnBOHvlGEHu7mog7eMCQTG0HSKAIOI5tOe2/wAat8Nw5cgRmY7CqWC7I4trr21W2wtMFd0eVDaeGSQcwkErEiumdnOzK4cTOZzuxH06UFrgHAxZUFtXOp8p+hjTyFEGaXH5Vn3tt8hPxrZ7kEKu8Sf3RrqfM8qhLdPQUHvEOF2cSuW6gbofxD0Nc0419l3cO11Xe5ZGoCrmuKNyCuxXzHwFdKJj3c6tWL/I70HDBxS3yZP/AOIrK7Tc7PYViScNZJJkk21kk7k6V5QfPvaLCtZvtmYstwZlMgg5td/I/Sr+C4O11cMLB8bjSNDn1zAjyjemS5dNrD3LrLbxCeFzbcaKp8Jy9PdTD9nXD0s4MX2QKXLtbzbrbY+ET5xPnpQX+z3ZFMKitebvbo3Zpyg/uqdP5t6043xQN4V67nnXmO4uzyDAB2H9aFXyNwN9TQUeLrnUZyIzAxr6b9aVeL8HNvUart5j1ppxa5kddtP71taUHRtdIPQ9fjQcpupkYry3HpU1rGZRpypx472WQzlGWfYPRuh8jt86UjwS6fZtsdYMCYPQxQSOjv4l1mtLnC7yoWcFRpM7xPIbmrVzgl/DjM0qNomYPn00n4Vd4ShuqC0uwJ8M6QNtOfvoIMNbykqQMyiP88q1xPhQAb7fpV/G4EuQVkNsNOe/wqvesyEWCLqtqrciNYPUHrQM3CLRS0inSAJ+tSXsRKkj8KhgOse18ia0TFfsmY6EKZHQ/wCp3qnYxU3EHJbUtH70QP199BtxrtFibVoC0qXAonMwLNk3BiYOXY+UHrSTiu1eJub3WAPJIUfKnzAqSgMeJCVBHrprSv2j7MZQ160u0l1A082TyHMe8abAtm4zHxEsfMk1KqH/AFqqbp11qK4p5zQFLYk6SxGsKCdOZ9KzBTeuLbX8RgE+hPlUPDcY1vMBswgiSJHSQQee21eYGRcUjKSCCARI9CDvQb4tWUgEESoOoiQenUedU8tHe02LvXrlm5eCjPalAsezncbDbxZj6RRf7L+y33vGKzibViLj9CQfAvvYSfJTQdE7CdirWDw/e5c+LYRmP4CQJVB+GJgtuSDsNKP4u4W/ZJqz+AE7BVEux+PxmqtvFsl250td8x82e8+T5fWr+Aw+SSfaYa/wgj4SxLH1HSgtYfDLbVLajw8/MDUk9SdKpcW4l91w2LxGWGEZJ/FcYAJH87D4GrRc5nI/CkD1Yz/5R8aRvtD4iotJbLllstnZRzuE5UknTwrmMdTQZ9j+Mg4uwxkhluT13Rz8QvxroNzEQwA1YgkDoBuT5cvM++OHfZ5xTuMabpkp3N3OJ1ICyPVi4QeprsXB7Lqme9/vrsM/Rfyov7qDTzMnc0F19JHMmSev+CK0n5aCvS0Ak1tbHhHU6mg8W1prU9vbN+bbrHL471ly3OVPzat/CNT8dB7zUimTPM6L5D+/9KDYKaytorKDmWM7Bt3c3W7uzbUlgGl2WASpA0GuaDPOpMd2kZFTNbQ21XZJlVAAIA1BKrHupQwv2iYvEX7a3rs23bKyKoAIbw6gCTqR8KLYFw5eySQynMDOoI2PmI3oDnfqSsEEEAgzv6e6sOpHoaDYB8p7uMqsSU/dce3b9PxL5E0Qt35BPMT8j/rQeMs8ttPUVHYUhQTtAPv/ANRUto5j61Xwl+Q1s7pvP8Rj60E7tmSCCen6UrcV4y1jEAosDLDP+Fmn2TyiNJ350wYp2dWt2TBiGuch1AjdiNPKh2QNb7soCV0KHbT2TQV+P8bVsPbZN2zH0MZflmoBwjGFL6qfYgEGNJiTPvNScOwx+8XbbrFuQvPwZ28MSZmQPhROxwcrZaSA6OSrfw6fA0DITmVTvzkbfH0Pypfx+Z8TNqM4Gg5NHL+lXOGY3OguCVnSBpqN5jeq3CTN+4enP60GvFuII1hri+ExlZeYM6g+8aVp2Zugh2b2z7XkBGUR0of2iCBw8e0fFB0OXUH1E++quEtuzG4DBMjTmp3PoNI6mKBs4RmcaezmJn5E/UDzzHlR4gGY0I/z30I4RcUAW4hhy01AGh9I0oujAbmg5z2s7KGw/e2hNpmGg/AxO38J5fDpKtcXxMDuCZ+NdxeGGUwQd65V2r4E2HvEklkuEsrkyddSGP5gTvz36wFrsj3bLdS41vbMtt7WY3CAQQryMjZSYBMEnrrVHs3hVuYy0lweA3AGHlqSNTptG9Z2d44uFuZzaS4eRbdd5y6xO2pB2qnbxbLc7xdGDFh7/rvQMn2gIvf2XSx93R7IZU5xmYSeWscp0iuu/Z72d+54NEIi44Fy51zNqB/KuVfUHrXKewvBbnE8arXmLW7IVrhP5VPgQfxER6Bq7zYaSaBZvWS+MvWwRAu2LhHVQoY/9aD/AJqJYC53jXX5Bgg88urH/mb5VR4qRZxV29GrYWAfNXH/AKh8Kv8ABMOVw1lfxMuY+WbX5Aj4UFy3bgA/mYn4aD6VxDttx5r926qn9ktwgRsTJknrtXTO33aL7thXKaMf2dvyJET7hJ9RXEHfwgeZP6UDP9m/A+/xYuN/usOO8fzOyL7219FNdltMW9/05Cub/Za37K6o/FdBJ6woCj3Sx94rqWHtwKDHtyQPefd/epUSNTWqj2j0/SpU8QHQ0EciSfMIPqfqPcDUyW/xfD0/vpVPDtJSeZY+pOpPuWF/mq+2ulBCUHOfhWVPm8jWUHzR2Rsr98sFjIVwxAGpy6gDzLQPfTX2kwLWMQLqeEMY8laNB5grp6il/sfxFfvtgC0igvBOpbUHmT+ldD43YW4zo0w2/wAAQR6HWgAX8R3yFkAS6sEqd8y6qfqAeYMVf4fiVvItxdnEkdG5j3GhBwbI2WB3i7ESMy9RBj3VvwzGLbuFVGUXDqh/DcG/oGGumkigLYdhsNN/9aqspF8gkDOmUkbmNR6SNJrYXgucsco5kmNKH3Mcj5Wtz4GG4IO8xruN6C+rMICRC8unu/Wo7oLGSimOZ/rWYu5H7UbfiA5edCMfxdxmEwPLpzoLN5kPeMYGZ1WYOpUa8p57+VWMXfD5UEHMwBPzNQcFwUWxcfXPLQeQaPnEV5dvKGLKIW0pPqx0FAMu2WRmuID3asZUHlMGPhUnB8aotXDPiJkjnqdK9wutkAk+NiInlJJNUe0YW0FZBBGhHUedBR4qe9u2k5Ekn4/XQ0V+5vbHeZctuRnVTt+8B5frPWFC5iWYhuY28v8AJophu01wLDgN57fGN6B7sWLdxS4uEBADK76mANeZNTWsXZLlQ5LDSCwEmOhOppF4birtsMUIVLhkrrAJ2B9x0nTWt7/ZLEFmdVDyZkEDfXYmg6I93uxLAqsblhlHqdgKQO1Xanv5tWx+zBBLEasRsRPsr8zz00rbtJw5ktJ+1LAAEpmlVOzQJIGvypZJ1oLWBwqOSHZhpChQpJY7AlmUKJ3OvpWmGw5d1QbswX3kwPnUM08/Zf2aa9iDiDoljVTHtXSPABPScx/l60HUOx3ZxcBhRb0LsZcjm22/5QBA9550cssQT6VRt3bghbirIGhQnX+U7H3mtsJjxcQsmusa8spIiORnWD5UAnterO2HtjTPdVG9H0PwijWKxo1Cbez6RoR+lLfazHG29lxuhLkeQMH5TVbjXETYsgj2zsOrtqfdJJPpQJ32ncW7zEJaB0tLr/E2vyED40mlq3xuLNy4zsZJYknr51XLUHV/sns/sS375/v+ldLQ0ldi8H3GGsg6EqCfVpY/9wHupwsXJH60FpCB7zVbBXoR152yR+o+RFTKKDY3iK2MS2YHLcshoGpLK2WAOpECgt4DEftbo5Wyq+8opIHy+dFgOv8An+lC+A4FlVrl0RcuuzsOS5jovqFyg+lFMw1oPDc8qyvIrKD5m7Gk/fsNH/EH611DGY1S5YzlMQYO0RXMOxlktjsOo/Pr6AEt8prqGLuAXCOUL9IoKmIxFp4lwCNVbmD7/pQvi9gX7ZgqLyao6nwmNQJ5T0POjTWQTsKo4rDuNUAPXz6iOlAtXuOG9h9RDAgMY5j6TVfhuM8V0byBt1GgNb8RwhVs6rCERcWNV10b94A894odw9Slxx0P96BtW4TrHIzr5UFx6qEvdQIHwExV+zitNaqW7SvCNMPcGg5ic2/otB7hce7qltdwAunkIqxj1CILK6k+Jz+nxrU8RRMy2lIYSCY19Af7VFhbLHVtAT/MY6UFrC+G3t7JMct9RSh2gxRd9eXwo9xi+oQe0vQTrPU9fWlG+8saCFhXtsagda2VJIjmee3lUjW4HmDyoGTBW2RjAzxo6R7S7yBz0+VXH4sqrNi4Ap3tsSQAOjbj0NLi8VaF3Vxsw5joarXMQWOwnrFAQ4hjiwaSJY8to30oZckkHTbl5Vjmt7giBBGkwflHOKCTh48axbF2DOQzDcoMa7kV3ThPBBh8PbtK2XIADDfjOr+us+6uMdm75TFWXGmW4p2nY10Qdp7huqFtk/lUAzrzgDfWgOcTuph8rOxBb2dZPmesevWo8LjCwa8IVmI/aCcrCIQ3VGhUnwltxprU1/s5cxQDNbIaPxaD50Z4P2Za0gVmWPyiSPnFAp8d4iDiLBcZfC2ZDyKsZ12ZZjXp60tdse0OeSp01W35z7bfDQe6uoYzsZYuZC5du7zQMwG4y6kCTCwN+QmYrmX2rcJsYZ8OtlCpKuSSxOgICxPnm15+6gQiIirnCMF31+1a/O4B9Ofyk1SJ1pu+zXh/eYsvytpp/E5CD5FvhQddbDyqgActD0Pn8Ks8LxUnKwhwNvlWoTxDlEn9KsNYD7iCNVYbg/5yoNsbj1soWeAANBzJ5AUI7NYN77tjLxlm8NoclUblR5mQD5E86F9t7r3HsWtz+IDbxEKCKbQ6WlW3IUABVA3IGmgoN79tzAV4I55Qf1qe0zAS8E9R/TlWWbkroCPWvX1FB734rKwJWUHz99l+ELY0tyt2nM8hMIP+4048RvDvjEnwj5TXM+CcauWBcW22Q3MssPahZMA8tTPuFXLXCHvS/fDUmSxbNp1ig6KH0Ec61uGBuOu9cuxJuWnKG4xyncM3y1olw7iVyQDduR/GaB2xto5Scg0131PpFJOISbjDKUMwOojVfcVMfCmnE8UVLersWI5mT8xSxeul7oJJCtEmNRH+DWg2tXjmyuJPKNtRoamtYnW2qDMykt8oA+c+8V6uLXJl0BAgvOsbaDmYPpWmF4mqGLSwoHtH2jr/AGoL74Jic95o6KKlGIXQDSNqoNj58/8AOVSWiDANBpirQuXVHJQSaXuKcLKuSB4Tt5eVHrlzUi14iQFk+yB+tRcRsKiqC0sTLMd9Og5CgX8ThcgWdy2vwqK8Bl061Zxt2biRvM67e1pNR41d9AJMwNtddPKgqruKOdl+ylzHXWS2yLkGZi5MATAgAEkzQK2dR610T7Hz/wDMYj/8S/8AeKAhh/sWnW5ih6Jbn5sw+lGcF9jmDXW5cv3T/Eqj5KT86bheisONFBW4X2MwWH1tYdAYjM0sY9WJo3ZAU+EBfQAfShg4mI1j41p/t1Buw/z5UBsNW00A/wDFVhd7i/GrN7tFbVc0Of4VJ+g2oCpWuR/ar2cxWIxgazZe5bt2kWVjclmOkzzFMmP7W3AzEYe86zIOQiBG0HTfnzqlhO01x1IOExYPI93p9aDkWO4TesEC9ae2TqA6kT6Tv7q6R9lmCC2DcI9u4TP8Iyr82Y0Sx/DHxmGuJctm2DqmfdGEkNAkjoeoJo52R7IXcNhkt95aYiTmGaPEc3MA8491AVtoZkdB9amQ7g/Wss8AefHeMdEEfOilnDKogaefP40CBxLAXmxoYIzjMhBUEjKI39KOPwZ7twF0hV1l/aY+n5ZHlTQx99aMaAZa4WiiCg8yoj6bVscNl1Qn0Jmr8VC4+NBV72srcgVlB8rkUU4ViQniutcC65QhAYnbUkGB7taoW7JZgo3Jqe9h2ZlVQSdlA1PuFBf4vxa1eIyWihAjNnJJj806T6AVUw92DV7A8JsW/FibjMf+FZgn+a4fCv8ALmPpVXGOGYslsInJRPzJMk+dBYXEyZNFcGQYFAFYUb7O8Kv4q4Ldi2WPM7Ko6s2wH+a0BO1hU5rPnRvh/YJ8QudbYC8i2k+kjX1py7N/Z1asAPfIv3Ryj9mp8l/EfNvgKbQtBzTD/ZIuUF3CPrIC5gOmuYVOfstshYLsW8hp8JropSo3sig5Jj/s8uKCLN/L5FTHv1NLGK7CYwMT4LnmG1+DRXenwg6VVu4AHkKD57vdh8bMmwzehU/Q1FiuzuJynNYuzP5Ca+grnDk/LUC8JXz9xNB83XMG6EB1ZTOzKR9RTx9lSkXcQR+RR8WP9K62OGD1HmZ+RoRxHgORbpwthM9yASjZCSJ1baYnSN5M0FDHccCb6HzoY3aOdANeUnQ/L+lJmOvqrstx5ZSQ3jJ1Gh1Bg61SuYq31+ZoOgf+IPzAiPL+tU8T2jWPCoJ6sBHwpIbHLAGbbqTQd3ZiZk69aB1xnapRuQZ6f20FUm7WYnlcLWxAkiYE6Sf8mlzDWA3tPkWdd5jyEa/3pktcH4cMNcLYx++KSiZNAdwGOXUkwDqI86BiwPa+/fAtxaMbkXMpPoGETTTh8bf8INvL5m4pHy1rimBxIQ+ISPUgj0Ips4X2t7oEGWDeyXckD1Ukz7qDoXFOIMoCQPHtrTN2dxGawNdiR9D+tcewXGbZuA3LqwOZnQdFBJIHQCmC39ruFsAqiXHE8hHIDn6UHV1rwmuTH7dLU/7i58V/rW5+2y1/wLvxX+tB1Wa0a5XK/wD41Jyw7+9hWw+2Etthj73/APbQdSDVUxuMCAk+6ubH7Tr7iFsqo82JP0FXcB2o7+BcRswP4TOnUzrNAbbiBn2h8ayqRxafkuf8n9qyg4lhLLNcUKCWJ0A3J5AedM7cObCzZn9u65rzLvbtgTkB/MxIk+g60D4BihbxVhzstxSZ2idaOdpbgtd6O8m5fusXgye7BlQfU6x+6KAAG12k/KmbgHDDl7xllj7O0Zf3dedLfDMOt26qFsin2jzjy8ztXT+B4KwTmxGMyohAyMVUnoPYBVYjUfKgm7PcCuYhoKG3aG9wgQY5J1PnsPlXRuHcPt2UCW1yqPiT1J5mqWE7Q4RgFt37BA2VbiD4CaJ2LwYSNfQgj5GglFZFeg16HHWgyK8isL1mag1ZahZakY1oTQQvbqA29f761cjrVZXzGRov1/tQashoN2x46MFg3uCM7eC2Ortz9AJb3edMQE1yH7ReIvjMULdkZ7VgFZDDKXPtEa7CMs+RoOdtbrTLR88CxCj/AOnB5yQCf+7aqv3W9qncKDtqgH/UTHOgFQPOtNKMjhWIEgWl15kIfPcnSozwe+QTlSB0a36cmoBsDzrWBREWLqGCFBjnkPwnSau2eC4q+fAisdyFNuQNpyrsJoAMDzrMqfvT7qbLHYviIEi2V96zVj/YPEh+bQbjL8oG9AnW7Q5A/wCe6pPuU/hNNy9nMe27XN51Nz/yqalXstjNRmueuW9B6/8A26BQtcNHPT3Vdt8GXr9KZbfYe/zDn/8AVd98Sgq/Y7H3xtbfzi2w098UCmnCEG7x8Ks2rCL+PTy/sKbLnZHE/htN5ysfDxGqeK7OYlFLvbyqNyZgfA0FPDjQFLSsOpDE++WiKv4bGOhzBbawdQAoJ6iZmPfvQd1adco9x/rWKOrD4R+tA5rx7TYfGspRzr+b5/2rKBCNYaysoHn7O7QyXGjUuBPOAJj4mndFBGuteVlAPxeFRtGRD6qP6UNHCLSjwplOuqkg79QZrKygKdhOI3fvyWu9uG2Vc5WuMw0GntE11AtXtZQexXhQdBWVlBGbIPKgnEbjK+jMIA2YxvzEwffWVlARwdwsq5jP+lWn2rKygocSuH7teM691c15+ya5h2a7KYa5ZQvakka+Jv0asrKBlwP2f4Ft7AP87/8Aqrnn2h8Es4bFFLKBFiYkn6k1lZQKYUdKwqOlZWUG6KNa6J9j1sd7iTGuRB/1N/QVlZQdRG1buKysoNrZqUVlZQbEV6B9aysoPWOh9KUO1eKZrdxCZXKDHnIrKygQbiAEwBoegra2oJ1APuFe1lBeVRA0HwrKyso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altLang="pt-BR">
              <a:latin typeface="Corbel" pitchFamily="34" charset="0"/>
            </a:endParaRPr>
          </a:p>
        </p:txBody>
      </p:sp>
      <p:pic>
        <p:nvPicPr>
          <p:cNvPr id="12294" name="Picture 10" descr="Einstein y Szil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363" y="1700213"/>
            <a:ext cx="3810000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512763"/>
            <a:ext cx="8002587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Projeto Manhattan – 1941-1946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3315" name="Espaço Reservado para Conteúdo 2"/>
          <p:cNvSpPr>
            <a:spLocks noGrp="1"/>
          </p:cNvSpPr>
          <p:nvPr>
            <p:ph idx="1"/>
          </p:nvPr>
        </p:nvSpPr>
        <p:spPr>
          <a:xfrm>
            <a:off x="684213" y="2205038"/>
            <a:ext cx="5400675" cy="3517900"/>
          </a:xfrm>
        </p:spPr>
        <p:txBody>
          <a:bodyPr/>
          <a:lstStyle/>
          <a:p>
            <a:pPr eaLnBrk="1" hangingPunct="1"/>
            <a:r>
              <a:rPr lang="pt-BR" altLang="pt-BR" smtClean="0"/>
              <a:t>Comandado pelo general americano Leslie Groves;</a:t>
            </a:r>
          </a:p>
          <a:p>
            <a:pPr eaLnBrk="1" hangingPunct="1"/>
            <a:r>
              <a:rPr lang="pt-BR" altLang="pt-BR" smtClean="0"/>
              <a:t>Chegou a empregar mais de 100.000 pessoas.</a:t>
            </a:r>
          </a:p>
          <a:p>
            <a:pPr eaLnBrk="1" hangingPunct="1"/>
            <a:r>
              <a:rPr lang="pt-BR" altLang="pt-BR" smtClean="0"/>
              <a:t>Principal desafio era a separação do material físsil.</a:t>
            </a:r>
          </a:p>
        </p:txBody>
      </p:sp>
      <p:pic>
        <p:nvPicPr>
          <p:cNvPr id="13316" name="Picture 2" descr="http://upload.wikimedia.org/wikipedia/commons/3/37/Leslie_Grov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888" y="2420938"/>
            <a:ext cx="22923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512763"/>
            <a:ext cx="8002587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Projeto Manhattan – 1941-1946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4339" name="Espaço Reservado para Conteúdo 2"/>
          <p:cNvSpPr>
            <a:spLocks noGrp="1"/>
          </p:cNvSpPr>
          <p:nvPr>
            <p:ph idx="1"/>
          </p:nvPr>
        </p:nvSpPr>
        <p:spPr>
          <a:xfrm>
            <a:off x="755650" y="1784350"/>
            <a:ext cx="5400675" cy="4572000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Coordenado por Robert Oppenheimer (equipe de Los Alamos);</a:t>
            </a:r>
          </a:p>
          <a:p>
            <a:pPr algn="just" eaLnBrk="1" hangingPunct="1"/>
            <a:endParaRPr lang="pt-BR" altLang="pt-BR" smtClean="0"/>
          </a:p>
          <a:p>
            <a:pPr algn="just" eaLnBrk="1" hangingPunct="1"/>
            <a:r>
              <a:rPr lang="pt-BR" altLang="pt-BR" smtClean="0"/>
              <a:t>Contou com a colaboração de Frisch, Fermi, Compton, Laurence, Feynmann, Segrè e outros.</a:t>
            </a:r>
          </a:p>
        </p:txBody>
      </p:sp>
      <p:pic>
        <p:nvPicPr>
          <p:cNvPr id="14340" name="Picture 2" descr="Nuclear physicist Robert Oppenheimer, left, with Major General Leslie Grov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688" y="2133600"/>
            <a:ext cx="1905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3" y="512763"/>
            <a:ext cx="8002587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Projeto Manhattan – 1941-1946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5363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773238"/>
            <a:ext cx="3816350" cy="4668837"/>
          </a:xfrm>
        </p:spPr>
        <p:txBody>
          <a:bodyPr/>
          <a:lstStyle/>
          <a:p>
            <a:pPr eaLnBrk="1" hangingPunct="1"/>
            <a:r>
              <a:rPr lang="pt-BR" altLang="pt-BR" smtClean="0"/>
              <a:t>Teste Trinity;</a:t>
            </a:r>
          </a:p>
          <a:p>
            <a:pPr eaLnBrk="1" hangingPunct="1"/>
            <a:r>
              <a:rPr lang="pt-BR" altLang="pt-BR" smtClean="0"/>
              <a:t>Realizado em Alamogordo;</a:t>
            </a:r>
          </a:p>
          <a:p>
            <a:pPr eaLnBrk="1" hangingPunct="1"/>
            <a:r>
              <a:rPr lang="pt-BR" altLang="pt-BR" smtClean="0"/>
              <a:t>Bomba: The Gadget</a:t>
            </a:r>
          </a:p>
          <a:p>
            <a:pPr eaLnBrk="1" hangingPunct="1"/>
            <a:r>
              <a:rPr lang="pt-BR" altLang="pt-BR" smtClean="0"/>
              <a:t>Atirada de uma torre de 30m.</a:t>
            </a:r>
          </a:p>
          <a:p>
            <a:pPr eaLnBrk="1" hangingPunct="1"/>
            <a:r>
              <a:rPr lang="pt-BR" altLang="pt-BR" smtClean="0"/>
              <a:t>Atirada às 05:30 em 16 de julho de 1945</a:t>
            </a:r>
          </a:p>
        </p:txBody>
      </p:sp>
      <p:pic>
        <p:nvPicPr>
          <p:cNvPr id="15364" name="Picture 2" descr="Ficheiro:Trinity device readi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538" y="2205038"/>
            <a:ext cx="4475162" cy="341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260350"/>
            <a:ext cx="8893175" cy="1152525"/>
          </a:xfrm>
        </p:spPr>
        <p:txBody>
          <a:bodyPr/>
          <a:lstStyle/>
          <a:p>
            <a:pPr eaLnBrk="1" hangingPunct="1"/>
            <a:r>
              <a:rPr lang="pt-BR" altLang="pt-BR" sz="2600" i="1" smtClean="0"/>
              <a:t>Little Boy</a:t>
            </a:r>
            <a:r>
              <a:rPr lang="pt-BR" altLang="pt-BR" sz="2600" smtClean="0"/>
              <a:t> explode sobre Hiroshima em 6 de agosto de 1945;</a:t>
            </a:r>
            <a:br>
              <a:rPr lang="pt-BR" altLang="pt-BR" sz="2600" smtClean="0"/>
            </a:br>
            <a:r>
              <a:rPr lang="pt-BR" altLang="pt-BR" sz="2600" i="1" smtClean="0"/>
              <a:t>Fat Man</a:t>
            </a:r>
            <a:r>
              <a:rPr lang="pt-BR" altLang="pt-BR" sz="2600" smtClean="0"/>
              <a:t> explode sobre Nagasaki em 9 de agosto de 1945.</a:t>
            </a:r>
          </a:p>
        </p:txBody>
      </p:sp>
      <p:pic>
        <p:nvPicPr>
          <p:cNvPr id="16387" name="Picture 2" descr="Ficheiro:Atomic bombing of Jap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750" y="1484313"/>
            <a:ext cx="8226425" cy="4884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1913" y="1412875"/>
            <a:ext cx="6392862" cy="42132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Qual e Quanta foi a responsabilidade dos cientistas neste jogo?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O Lado B do B.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8435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2205038"/>
            <a:ext cx="4306888" cy="3168650"/>
          </a:xfrm>
        </p:spPr>
        <p:txBody>
          <a:bodyPr/>
          <a:lstStyle/>
          <a:p>
            <a:pPr eaLnBrk="1" hangingPunct="1"/>
            <a:r>
              <a:rPr lang="pt-BR" altLang="pt-BR" smtClean="0"/>
              <a:t>The Atomic Bombings Reconsidered.</a:t>
            </a:r>
          </a:p>
          <a:p>
            <a:pPr eaLnBrk="1" hangingPunct="1"/>
            <a:r>
              <a:rPr lang="pt-BR" altLang="pt-BR" smtClean="0"/>
              <a:t>Barton Bernstein.</a:t>
            </a:r>
          </a:p>
          <a:p>
            <a:pPr eaLnBrk="1" hangingPunct="1"/>
            <a:r>
              <a:rPr lang="pt-BR" altLang="pt-BR" smtClean="0"/>
              <a:t>In: Foreing Affaires vol.74, n.1, 1995</a:t>
            </a:r>
          </a:p>
          <a:p>
            <a:pPr eaLnBrk="1" hangingPunct="1"/>
            <a:endParaRPr lang="pt-BR" altLang="pt-BR" smtClean="0"/>
          </a:p>
        </p:txBody>
      </p:sp>
      <p:pic>
        <p:nvPicPr>
          <p:cNvPr id="18436" name="Picture 2" descr="http://stanfordprofs.com/images/bernste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8513" y="1557338"/>
            <a:ext cx="422275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95532" y="1897134"/>
            <a:ext cx="7920884" cy="464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609600" indent="-609600" algn="just" defTabSz="914400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descoberta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radioatividade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natural e da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transformação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espontânea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do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rádio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polônio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, e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depois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chumbo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forneceu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aos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cientistas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primeira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evidência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que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átomos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podem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ser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transformados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outro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elemento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>
          <a:xfrm>
            <a:off x="827088" y="1916113"/>
            <a:ext cx="7772400" cy="4572000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Em 1944 um senador começa a questionar os gastos com o projeto.</a:t>
            </a:r>
          </a:p>
          <a:p>
            <a:pPr algn="just" eaLnBrk="1" hangingPunct="1"/>
            <a:r>
              <a:rPr lang="pt-BR" altLang="pt-BR" smtClean="0"/>
              <a:t>No início de 1945 James Byrnes, secretário do presidente, declara: “se o projeto falha haverá implacáveis investigações e críticas”.</a:t>
            </a:r>
          </a:p>
          <a:p>
            <a:pPr algn="just" eaLnBrk="1" hangingPunct="1"/>
            <a:r>
              <a:rPr lang="pt-BR" altLang="pt-BR" smtClean="0"/>
              <a:t>Em um relatório da secretaria de guerra é colocado: “se o projeto for um sucesso, não há investigação; se falha, investigam tudo”.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0483" name="Espaço Reservado para Conteúdo 2"/>
          <p:cNvSpPr>
            <a:spLocks noGrp="1"/>
          </p:cNvSpPr>
          <p:nvPr>
            <p:ph idx="1"/>
          </p:nvPr>
        </p:nvSpPr>
        <p:spPr>
          <a:xfrm>
            <a:off x="827088" y="2276475"/>
            <a:ext cx="7772400" cy="4211638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Como justificar o gasto de U$2 bilhões (hoje U$30 bilhões) com o projeto? Em uma nação que não reconhecia a ciência como investimento.</a:t>
            </a:r>
          </a:p>
          <a:p>
            <a:pPr algn="just" eaLnBrk="1" hangingPunct="1"/>
            <a:r>
              <a:rPr lang="pt-BR" altLang="pt-BR" smtClean="0"/>
              <a:t>Harry Truman, que questionava o projeto, assume a presidência em situação mais frágil que Roosevelt.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1507" name="Espaço Reservado para Conteúdo 2"/>
          <p:cNvSpPr>
            <a:spLocks noGrp="1"/>
          </p:cNvSpPr>
          <p:nvPr>
            <p:ph idx="1"/>
          </p:nvPr>
        </p:nvSpPr>
        <p:spPr>
          <a:xfrm>
            <a:off x="827088" y="2205038"/>
            <a:ext cx="7772400" cy="4283075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Com o fim da guerra um novo alvo era necessário. Roosevelt e Churchill começam a considerar o Japão como possibilidade.</a:t>
            </a:r>
          </a:p>
          <a:p>
            <a:pPr algn="just" eaLnBrk="1" hangingPunct="1"/>
            <a:r>
              <a:rPr lang="pt-BR" altLang="pt-BR" smtClean="0"/>
              <a:t>Mesmo já tendo matado muitos japoneses, lá o impacto seria menor. As pessoas eram vistas como “sub-humanos amarelos”.</a:t>
            </a:r>
          </a:p>
          <a:p>
            <a:pPr algn="just" eaLnBrk="1" hangingPunct="1"/>
            <a:r>
              <a:rPr lang="pt-BR" altLang="pt-BR" smtClean="0"/>
              <a:t>Diversos comitês iniciam discussões sobre os ataques.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1550" y="333375"/>
            <a:ext cx="7772400" cy="9144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2531" name="Espaço Reservado para Conteúdo 2"/>
          <p:cNvSpPr>
            <a:spLocks noGrp="1"/>
          </p:cNvSpPr>
          <p:nvPr>
            <p:ph idx="1"/>
          </p:nvPr>
        </p:nvSpPr>
        <p:spPr>
          <a:xfrm>
            <a:off x="323850" y="1916113"/>
            <a:ext cx="4968875" cy="4572000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Arthur Compton, Robert Oppenheimer, Enrico Fermi e Ernst Lawrence fazem relatório defendendo uma demonstração fora de combate.</a:t>
            </a:r>
          </a:p>
          <a:p>
            <a:pPr algn="just" eaLnBrk="1" hangingPunct="1"/>
            <a:r>
              <a:rPr lang="pt-BR" altLang="pt-BR" smtClean="0"/>
              <a:t>Oppenheimer: “Nós não sabemos nada de questões militares!”.</a:t>
            </a:r>
          </a:p>
        </p:txBody>
      </p:sp>
      <p:sp>
        <p:nvSpPr>
          <p:cNvPr id="22532" name="AutoShape 2" descr="data:image/jpeg;base64,/9j/4AAQSkZJRgABAQAAAQABAAD/2wCEAAkGBxQTEhQUExQVFBUXGBgXGBgXFxcUFxUYFxcXFxQXHBcYHCggGBwlHBcXITEhJSkrLi4uFx8zODMsNygtLisBCgoKBQUFDgUFDisZExkrKysrKysrKysrKysrKysrKysrKysrKysrKysrKysrKysrKysrKysrKysrKysrKysrK//AABEIAQsAvQMBIgACEQEDEQH/xAAcAAABBQEBAQAAAAAAAAAAAAAFAgMEBgcAAQj/xAA5EAABAwMCBQIEBQIEBwAAAAABAAIRAwQhBTEGEkFRYSJxE4GRoQcyscHwFUIUI1LRFkNicoKS4f/EABQBAQAAAAAAAAAAAAAAAAAAAAD/xAAUEQEAAAAAAAAAAAAAAAAAAAAA/9oADAMBAAIRAxEAPwCoFIKchIcgQ4pBKWV45qBty8SnNXAIPAnmpHKuNdrdyEDzU6Ch51Ng2yodxfOccYQGi5Ie5AxVd/qKUKju6AuSkEoeKju6d+ORuglyuKj/AOITjKgKDikp0pBCBshLaV7C9CDk5TCSAnaaDl0JUJLggfKacE+Wpp6BpLDV5CcBQN8qYr1mtGUxqOqBvpbkoO6rzZOUEu41Fx/LgKHzZk7/AFXA7dU62mg5qW1p/n3XrKfhOBsdEHgYlimUpg6olaW3NMbjPyQD2BLDD8kbpaScOAkdR1jvHVEn6GGlrv8Alu3Izyk/ld/2lBV32TgJIx37JItz0laLpungSyoOZpGCRIPj+b4Uc6OwbCRMe3ugpVKk49DIXhCvzdKY0gjH8iFWuItM+HUJH5XZQBV6F4vQgWEsJAKUCg4ldK5cglOcmyEsrxA2QmNQqcrCVLlV/iG7zyA+6AWDzGT9U7TZKj0AURtrcuP6IPaNsTsESo6W5w9IJ/RWfRuGeZomB3mZV003Q2MAwgy3+hVY/KUsaY4D1tPvC2qhp7doCfdodN3QIMQbp8AluRvCNaNYxDmnO8fz7hXjVOCGEEswewQe20l1NxH5Yz7HuEDVtyyZHLHyjvHifol0a3K9zHD09ugnt46+MqQbczHL/uO8ePCljSXP6ZAxjoUEIvLSAScEFp7/APSf2KW2m5xPLsckDuOv1yjen8Pu/uB7f7Kx2GlMpjbKCpU9FqPaemD90FvbAtxWaSNp/daryDsoOpaY2q0goMG1nTTRf3afylQQtB1bTOcVKLsPZkeR0Kz9zYJB6IFBdK5eIFgrikrwhBOAXhSikoEuCp2rn/NM+P1+6t9U4Kp14eZ7j5Qe27ek9fb3Vm4ctwagVboHorNw+YcEGl2dUNwjFCsIVRt6xBgo/a1MILBbVJReiVXLV8IzQqygItCh3emMfmMqTRenUAH+lZGEVtrUNCkrkHALly5ByS9KSXlBXOJdOktqtHqGHeWlY9xFb/DuHjpP6reroS0t7hY5x/SiqHfJBWV0rwFJQKJXnMklyTzICxKS5cSvCUEa8f6SqjzGem6tmot9BjsqsymgethJE/zyrVohAhVy2pd/kjumuygtLKhkFHbCpMKrMqEo1p1RBaaJRK1qIBb3GUVtqswgO0XypbCoFoVPYECly5cg5cuXIPCm3pxyZqOQNOGQsq/FCny1AO+QtOrV1mv4o1OYMPYoKGzZcUmicL1B4Skkr1ybIQGEgpIK4OQIux6D7KsNZJ8SrNc/lKANB28oHmbQiVmY2UFjdgUUtLfI7IDVuzY7orbvhCqLo8onaUy7ZAZtHyjts7ZAbS3KKUGu8oLHZvRVhwq3Z1CEct60oJK5cuQcuXLkHjlFrOUhyj1qOEAu4fJws1/EZ5kCdt1pddvKs0/ENp5w7o79kFLoDCchetbhc4IG3BNOTrk2UBTlUa8uhTiVKhBOIJwgJk87OZv0Q19LqpOmE8oUqvSBQDqLZKOWzeiGUKOUWoTE7oHQ6Ed0uuA3cKr3dc+3sh5uX9yEGjDVWtMBwT1PiADz0WWmqZnmz9VJoag8YGcdpMBBr2nao1xEI9b3Te6w0a1UAyMnqMKVZ8RVQZ5ig3ihcg9UqtdgLM+HOJHudDjEq8U7Z1Rs5QT23g7rjdjuAqDxTrr7f0RDvKpVbiysf7pCDb3ai0DJUdustcS0ESB16rGP+KqsAb+e/hc/iioRsA7uJmOyDabiq17ZnMSs942tHVfhNYCSSUC07ieuXAH1dB0I8rTdKtWu5ajtg39UGP6hptSj+dsKCrz+Iupse4MZBjdUYlAlwTRCcJTbkBYBCdcpS1EwmrhvMEEJlT4dMeyVp1yXyoWqzICK6XT5WZ3QNg5KK2RkIO4+pGNJGUHl3a9ULq2zj0wrpTsg7wpNLR2lBSdPpBsyPCfp6UXPBD2tGxdzQY2ON/krfV4fH9sJtmjOb0b9AgD6jpbDTAogv5BDnCBJ6mCVX6lm9kcwidlojbE9ST4jCZudJDiARttugBcG0prNkYW22H5QqNp1g1gECFcdHqS1BTfxT0Q1DSqtExLXDbsQffdZ9R0gkOBbHUGR9Fuus24ezlPVUyvovL+X5YlBTtG4YqOcOd4bRa7mILgc4mGg7kACewS+IdBa54FLfbwPmrVTsCDJpsJ7wAT8wEQtLDIloCClaDw67nHOMg/X5q7ag8tZytwIRZtjBQjXhAdHZBlesu/zCEOJT92+XOPlRyUHhKSucuQEEkpJckc0oGy1rzB3TtOm5sycJVsGgyV1yIMoI53RXSnwhBOVNsqkIL1p7gQIRq3aJVT0m6jqrLaVR1QEuUQFzLUlO2zgpoeEEZlmAJQu7cAURvbwNEoPbA1iTMCUDtOrKsOh1Mx3QIWXIRmUc0jBCApfbBRKTA5S78YUFp5D4P8ACg59nGyVSbG4UtlQFeVACgZcUI1h7RQqk9EUruiVnPH184N5QYa7fygoFc+onymy5c9yQUHq8leuSUEpxhJ5lz03KByU04OmScJQK9dsgQHKRSKiBS6GQgKWNaOqsunXqq1tSwpltVIKC+Wt1hEadeQqlYXBMKx2Bwgia2+GOPhU6z4qNCQRIkq6664chHcLKNTpQ4ygu9vxwxwHMFZdG4kpPiCsWDinqF49hwUH0JU1VjxMiAm6Ff4oIZlv+rpI6ArGrG+rPIaXkA+d+4WxcMuAt2R2QPMeRjZOOrrrpnVQqrsIFXNzAWU8a6jz1eTo391oVzWWVcSOm4qe6AS8rgVzgvAEHe68XriuaEDr0iF6XJKBQSicFeBKOyCKHKVaVcqF1TzHZQWrT4Ke+FD0M0ev0RW5OQgJWm6N2tWEAsqkqe5zoMDfCBjiC9G057Kk31F73YacqTqlhcio55h0nGVGp0rknt84QIo6RUO4j3wpT+G65aHBnMMbQVNttIvHflaHfMKfY2N+0QKRg+WgeOqBFvolQRiHT3GMdlcdCe6k0Nd+Vu8oCNDvyJ5WM93Z/RT7Thu7qtc2pccrSP7RJPzKC207sPAg7pq52lB9E0erbelzucHY7EIvdbDygEag8ASsq1J/NVee5KvvFt8GMIG+yzpxQIIXQlwvCgaeklKlIB3QLlegpsuXtMoHgFF1CvDUq5ug0ITVrFxlBMtXSMqTsk6HSFQFnXceUutTLTykZCCTZV+VyPVa/M0H+eFVxghFLa49MID+kXnRWe0qg5hUexdkKz2VX5IJ19SmYQC4LmzjmHbsrMzIyotxpk7IBela2Kbub1N+6sNDi6hGXGT4Qr/h0u8KbY8Gjqgn0uIG1D6Guce5KOWDjuVFsNBbT6BFG0owgRcu6oZdV91Ou8BU3ifUfh0zB9RwEFR4nv8A4tUxsMIKluMlJIQeJM7pUpLtkDRTTz2SzlNOKD0rx9bEJJYdoUynp2AUAevTJTPwzlG6tuFBdTJMII+n3RY8OG4P2Wi3mmMu6LatPD46d+qzqrbwPKt3AWscjvgvODt4KAFc0XMcWuBBC9pVFpGt6FTrjs7o4fus71HTn0H8rh7HoUEu3u4Ksul37SPKpAepltdEdUGl2l0Ci1tVCzix1aDurHZauCN0F3tngqcysAqta6gI3SbjVgOqC4i5CafWVYtdZb1P3SrvXqYE8wQSNYvuVpJMBZfruoGtUnoMD/dTOJdZqVHcpBY3cAggkHYwq+4oFLxxXgK8QcCm6hwlppxQJTbglge6Qf5CAvVpAuwNlKpUzACZ+GQ9wU1jIGe2EEOrb5OELqNz2RxwdjM4UC/t4290AetTHuozAWuBGCDKLfCxgfNR6lGTJI2QaFw3rAr0hP5gIIUnUrRlVsPE/ss50e+dQqB04O48LRaVyKjQ5p3QULWdBfSJLfU37hCW1iMH7rRrobyq5qWjB+W4KAHRrj2RC2vCNihV5p9SnuMd01Sce6C2U9YeAod1qdRx3QcVT3T1OmTCCcy9qHHMrrwJpQfVD6nrIEgHIHYx3VT0+0yFrnCGm/DoOqEZIx7BBmfHVQG8qR0gIAUQ18k3FUnq4/qhsoOXFc0r0FB4U2QnV4WoGiEyR4Ulw3UZ6Cx31PlqiOsyilADkmJjuoeruipTzueym0aYAMOkHv3QMCiAZ2Epq7aDBjCl3fMACPH/ANTdaC0jYyce6ALXbBjp2UCpbx5/ZHn0xAPXZRq8xmMBADrUIjqj/C2oEHkdt0Q9wkHCjMqlpDsiEGivoSFG/wAGpWiV/i02kdUXp2oQAv8ABjYiQhd/whTqSaR5HduivAsQu/p/hBkN/otagf8AMYY7jI+vRO2DNlsFKzJwRI7HKbq8C0anqaPhu8bfRBRdLoc1RjG7k/ZbHVp/DocvZv7IDwtweLeoaj3B7tm4iAjmv1uSg8+CgxfVbbne4+T+qD1rOFZakFNOoAoKo6kV7CP1rBQq1l4QDAvQnKtKE22UHjwodU5UxxUOq7JQWzXp9LjiHDpHWERp0ubOIBB+yZ4gBNI4nHXpCf0toc3wWAnrn5IH3U2u2nIP2UGrQOTmcGD3ROmwBu4EHscgqNTaRuYkER5nughty6S2PZR7wtBBIkHcIjVGZInEbwQma1rGQJyN5OOqATVpek8g36ob8BzgZGysF5Q5W+mM77jlB2CgVLcxG3XP3KCfwff8lT4XQ5HutBoOWV0gWOa5u4Mg/wCqFq2jvbWpMeOo+/VBLpuU2iAYUdttCk0KcIJVKiE5qN0KNFz+oGPfolUGqn8aau17xQyWtguI79kELgXiaqK5oXLub4hJY7sd+X2Vm45fFs5UvU6FNlP4rAZYQ5p8hWjia5+LYCoOrQfsgoIGykMZhReYcoT1u+UHpakOpgqWaeExUbCAXdWYKD3NvCtREhDb62mUFbeVEqjKn3VGFAcUGh3tLmaR3HpmZJ3j6FR9CDw1h/8AEjwcSpxeeaoJMDAE7ZaouiOlrp6Ogf8AsUBNzC4RIkDtn0pFS29WQOWQRG4kbpyniqI7u/RRb555j5A+xQJqPZmSTy4IwIP7pPN6AWEnruuAwfJyk0xDMdZlBD5SXOyc9NwVFrscfTjl6ncuPQAqfTE8o6HB6SAMKLdjlc4DAAx4QDqlEg7/AExA7Qr1+G97+ai4jPqaP1VOt2/op3DNQtu6ZaY9QH13QbD8FKbSUgLgEAXi3W22ds+oT6oho7k7LLuG9S+MXGtUAM56TKLfjRUPNSbOMmOiqPBtFrqh5hMERKC469FKg8E4IhvzU5l1z6QfDCEA43eSAJwOilaQ4/0yoPDkAWzaSwKbbGDlR9KPoUuMoJL6qS9Rycr0FApwTNUSEt6YJwgFahb9lX69IzsrVcoFdME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altLang="pt-BR">
              <a:latin typeface="Corbel" pitchFamily="34" charset="0"/>
            </a:endParaRPr>
          </a:p>
        </p:txBody>
      </p:sp>
      <p:sp>
        <p:nvSpPr>
          <p:cNvPr id="22533" name="AutoShape 4" descr="data:image/jpeg;base64,/9j/4AAQSkZJRgABAQAAAQABAAD/2wCEAAkGBxQTEhQUExQVFBUXGBgXGBgXFxcUFxUYFxcXFxQXHBcYHCggGBwlHBcXITEhJSkrLi4uFx8zODMsNygtLisBCgoKBQUFDgUFDisZExkrKysrKysrKysrKysrKysrKysrKysrKysrKysrKysrKysrKysrKysrKysrKysrKysrK//AABEIAQsAvQMBIgACEQEDEQH/xAAcAAABBQEBAQAAAAAAAAAAAAAFAgMEBgcAAQj/xAA5EAABAwMCBQIEBQIEBwAAAAABAAIRAwQhBTEGEkFRYSJxE4GRoQcyscHwFUIUI1LRFkNicoKS4f/EABQBAQAAAAAAAAAAAAAAAAAAAAD/xAAUEQEAAAAAAAAAAAAAAAAAAAAA/9oADAMBAAIRAxEAPwCoFIKchIcgQ4pBKWV45qBty8SnNXAIPAnmpHKuNdrdyEDzU6Ch51Ng2yodxfOccYQGi5Ie5AxVd/qKUKju6AuSkEoeKju6d+ORuglyuKj/AOITjKgKDikp0pBCBshLaV7C9CDk5TCSAnaaDl0JUJLggfKacE+Wpp6BpLDV5CcBQN8qYr1mtGUxqOqBvpbkoO6rzZOUEu41Fx/LgKHzZk7/AFXA7dU62mg5qW1p/n3XrKfhOBsdEHgYlimUpg6olaW3NMbjPyQD2BLDD8kbpaScOAkdR1jvHVEn6GGlrv8Alu3Izyk/ld/2lBV32TgJIx37JItz0laLpungSyoOZpGCRIPj+b4Uc6OwbCRMe3ugpVKk49DIXhCvzdKY0gjH8iFWuItM+HUJH5XZQBV6F4vQgWEsJAKUCg4ldK5cglOcmyEsrxA2QmNQqcrCVLlV/iG7zyA+6AWDzGT9U7TZKj0AURtrcuP6IPaNsTsESo6W5w9IJ/RWfRuGeZomB3mZV003Q2MAwgy3+hVY/KUsaY4D1tPvC2qhp7doCfdodN3QIMQbp8AluRvCNaNYxDmnO8fz7hXjVOCGEEswewQe20l1NxH5Yz7HuEDVtyyZHLHyjvHifol0a3K9zHD09ugnt46+MqQbczHL/uO8ePCljSXP6ZAxjoUEIvLSAScEFp7/APSf2KW2m5xPLsckDuOv1yjen8Pu/uB7f7Kx2GlMpjbKCpU9FqPaemD90FvbAtxWaSNp/daryDsoOpaY2q0goMG1nTTRf3afylQQtB1bTOcVKLsPZkeR0Kz9zYJB6IFBdK5eIFgrikrwhBOAXhSikoEuCp2rn/NM+P1+6t9U4Kp14eZ7j5Qe27ek9fb3Vm4ctwagVboHorNw+YcEGl2dUNwjFCsIVRt6xBgo/a1MILBbVJReiVXLV8IzQqygItCh3emMfmMqTRenUAH+lZGEVtrUNCkrkHALly5ByS9KSXlBXOJdOktqtHqGHeWlY9xFb/DuHjpP6reroS0t7hY5x/SiqHfJBWV0rwFJQKJXnMklyTzICxKS5cSvCUEa8f6SqjzGem6tmot9BjsqsymgethJE/zyrVohAhVy2pd/kjumuygtLKhkFHbCpMKrMqEo1p1RBaaJRK1qIBb3GUVtqswgO0XypbCoFoVPYECly5cg5cuXIPCm3pxyZqOQNOGQsq/FCny1AO+QtOrV1mv4o1OYMPYoKGzZcUmicL1B4Skkr1ybIQGEgpIK4OQIux6D7KsNZJ8SrNc/lKANB28oHmbQiVmY2UFjdgUUtLfI7IDVuzY7orbvhCqLo8onaUy7ZAZtHyjts7ZAbS3KKUGu8oLHZvRVhwq3Z1CEct60oJK5cuQcuXLkHjlFrOUhyj1qOEAu4fJws1/EZ5kCdt1pddvKs0/ENp5w7o79kFLoDCchetbhc4IG3BNOTrk2UBTlUa8uhTiVKhBOIJwgJk87OZv0Q19LqpOmE8oUqvSBQDqLZKOWzeiGUKOUWoTE7oHQ6Ed0uuA3cKr3dc+3sh5uX9yEGjDVWtMBwT1PiADz0WWmqZnmz9VJoag8YGcdpMBBr2nao1xEI9b3Te6w0a1UAyMnqMKVZ8RVQZ5ig3ihcg9UqtdgLM+HOJHudDjEq8U7Z1Rs5QT23g7rjdjuAqDxTrr7f0RDvKpVbiysf7pCDb3ai0DJUdustcS0ESB16rGP+KqsAb+e/hc/iioRsA7uJmOyDabiq17ZnMSs942tHVfhNYCSSUC07ieuXAH1dB0I8rTdKtWu5ajtg39UGP6hptSj+dsKCrz+Iupse4MZBjdUYlAlwTRCcJTbkBYBCdcpS1EwmrhvMEEJlT4dMeyVp1yXyoWqzICK6XT5WZ3QNg5KK2RkIO4+pGNJGUHl3a9ULq2zj0wrpTsg7wpNLR2lBSdPpBsyPCfp6UXPBD2tGxdzQY2ON/krfV4fH9sJtmjOb0b9AgD6jpbDTAogv5BDnCBJ6mCVX6lm9kcwidlojbE9ST4jCZudJDiARttugBcG0prNkYW22H5QqNp1g1gECFcdHqS1BTfxT0Q1DSqtExLXDbsQffdZ9R0gkOBbHUGR9Fuus24ezlPVUyvovL+X5YlBTtG4YqOcOd4bRa7mILgc4mGg7kACewS+IdBa54FLfbwPmrVTsCDJpsJ7wAT8wEQtLDIloCClaDw67nHOMg/X5q7ag8tZytwIRZtjBQjXhAdHZBlesu/zCEOJT92+XOPlRyUHhKSucuQEEkpJckc0oGy1rzB3TtOm5sycJVsGgyV1yIMoI53RXSnwhBOVNsqkIL1p7gQIRq3aJVT0m6jqrLaVR1QEuUQFzLUlO2zgpoeEEZlmAJQu7cAURvbwNEoPbA1iTMCUDtOrKsOh1Mx3QIWXIRmUc0jBCApfbBRKTA5S78YUFp5D4P8ACg59nGyVSbG4UtlQFeVACgZcUI1h7RQqk9EUruiVnPH184N5QYa7fygoFc+onymy5c9yQUHq8leuSUEpxhJ5lz03KByU04OmScJQK9dsgQHKRSKiBS6GQgKWNaOqsunXqq1tSwpltVIKC+Wt1hEadeQqlYXBMKx2Bwgia2+GOPhU6z4qNCQRIkq6664chHcLKNTpQ4ygu9vxwxwHMFZdG4kpPiCsWDinqF49hwUH0JU1VjxMiAm6Ff4oIZlv+rpI6ArGrG+rPIaXkA+d+4WxcMuAt2R2QPMeRjZOOrrrpnVQqrsIFXNzAWU8a6jz1eTo391oVzWWVcSOm4qe6AS8rgVzgvAEHe68XriuaEDr0iF6XJKBQSicFeBKOyCKHKVaVcqF1TzHZQWrT4Ke+FD0M0ev0RW5OQgJWm6N2tWEAsqkqe5zoMDfCBjiC9G057Kk31F73YacqTqlhcio55h0nGVGp0rknt84QIo6RUO4j3wpT+G65aHBnMMbQVNttIvHflaHfMKfY2N+0QKRg+WgeOqBFvolQRiHT3GMdlcdCe6k0Nd+Vu8oCNDvyJ5WM93Z/RT7Thu7qtc2pccrSP7RJPzKC207sPAg7pq52lB9E0erbelzucHY7EIvdbDygEag8ASsq1J/NVee5KvvFt8GMIG+yzpxQIIXQlwvCgaeklKlIB3QLlegpsuXtMoHgFF1CvDUq5ug0ITVrFxlBMtXSMqTsk6HSFQFnXceUutTLTykZCCTZV+VyPVa/M0H+eFVxghFLa49MID+kXnRWe0qg5hUexdkKz2VX5IJ19SmYQC4LmzjmHbsrMzIyotxpk7IBela2Kbub1N+6sNDi6hGXGT4Qr/h0u8KbY8Gjqgn0uIG1D6Guce5KOWDjuVFsNBbT6BFG0owgRcu6oZdV91Ou8BU3ifUfh0zB9RwEFR4nv8A4tUxsMIKluMlJIQeJM7pUpLtkDRTTz2SzlNOKD0rx9bEJJYdoUynp2AUAevTJTPwzlG6tuFBdTJMII+n3RY8OG4P2Wi3mmMu6LatPD46d+qzqrbwPKt3AWscjvgvODt4KAFc0XMcWuBBC9pVFpGt6FTrjs7o4fus71HTn0H8rh7HoUEu3u4Ksul37SPKpAepltdEdUGl2l0Ci1tVCzix1aDurHZauCN0F3tngqcysAqta6gI3SbjVgOqC4i5CafWVYtdZb1P3SrvXqYE8wQSNYvuVpJMBZfruoGtUnoMD/dTOJdZqVHcpBY3cAggkHYwq+4oFLxxXgK8QcCm6hwlppxQJTbglge6Qf5CAvVpAuwNlKpUzACZ+GQ9wU1jIGe2EEOrb5OELqNz2RxwdjM4UC/t4290AetTHuozAWuBGCDKLfCxgfNR6lGTJI2QaFw3rAr0hP5gIIUnUrRlVsPE/ss50e+dQqB04O48LRaVyKjQ5p3QULWdBfSJLfU37hCW1iMH7rRrobyq5qWjB+W4KAHRrj2RC2vCNihV5p9SnuMd01Sce6C2U9YeAod1qdRx3QcVT3T1OmTCCcy9qHHMrrwJpQfVD6nrIEgHIHYx3VT0+0yFrnCGm/DoOqEZIx7BBmfHVQG8qR0gIAUQ18k3FUnq4/qhsoOXFc0r0FB4U2QnV4WoGiEyR4Ulw3UZ6Cx31PlqiOsyilADkmJjuoeruipTzueym0aYAMOkHv3QMCiAZ2Epq7aDBjCl3fMACPH/ANTdaC0jYyce6ALXbBjp2UCpbx5/ZHn0xAPXZRq8xmMBADrUIjqj/C2oEHkdt0Q9wkHCjMqlpDsiEGivoSFG/wAGpWiV/i02kdUXp2oQAv8ABjYiQhd/whTqSaR5HduivAsQu/p/hBkN/otagf8AMYY7jI+vRO2DNlsFKzJwRI7HKbq8C0anqaPhu8bfRBRdLoc1RjG7k/ZbHVp/DocvZv7IDwtweLeoaj3B7tm4iAjmv1uSg8+CgxfVbbne4+T+qD1rOFZakFNOoAoKo6kV7CP1rBQq1l4QDAvQnKtKE22UHjwodU5UxxUOq7JQWzXp9LjiHDpHWERp0ubOIBB+yZ4gBNI4nHXpCf0toc3wWAnrn5IH3U2u2nIP2UGrQOTmcGD3ROmwBu4EHscgqNTaRuYkER5nughty6S2PZR7wtBBIkHcIjVGZInEbwQma1rGQJyN5OOqATVpek8g36ob8BzgZGysF5Q5W+mM77jlB2CgVLcxG3XP3KCfwff8lT4XQ5HutBoOWV0gWOa5u4Mg/wCqFq2jvbWpMeOo+/VBLpuU2iAYUdttCk0KcIJVKiE5qN0KNFz+oGPfolUGqn8aau17xQyWtguI79kELgXiaqK5oXLub4hJY7sd+X2Vm45fFs5UvU6FNlP4rAZYQ5p8hWjia5+LYCoOrQfsgoIGykMZhReYcoT1u+UHpakOpgqWaeExUbCAXdWYKD3NvCtREhDb62mUFbeVEqjKn3VGFAcUGh3tLmaR3HpmZJ3j6FR9CDw1h/8AEjwcSpxeeaoJMDAE7ZaouiOlrp6Ogf8AsUBNzC4RIkDtn0pFS29WQOWQRG4kbpyniqI7u/RRb555j5A+xQJqPZmSTy4IwIP7pPN6AWEnruuAwfJyk0xDMdZlBD5SXOyc9NwVFrscfTjl6ncuPQAqfTE8o6HB6SAMKLdjlc4DAAx4QDqlEg7/AExA7Qr1+G97+ai4jPqaP1VOt2/op3DNQtu6ZaY9QH13QbD8FKbSUgLgEAXi3W22ds+oT6oho7k7LLuG9S+MXGtUAM56TKLfjRUPNSbOMmOiqPBtFrqh5hMERKC469FKg8E4IhvzU5l1z6QfDCEA43eSAJwOilaQ4/0yoPDkAWzaSwKbbGDlR9KPoUuMoJL6qS9Rycr0FApwTNUSEt6YJwgFahb9lX69IzsrVcoFdMEo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altLang="pt-BR">
              <a:latin typeface="Corbel" pitchFamily="34" charset="0"/>
            </a:endParaRPr>
          </a:p>
        </p:txBody>
      </p:sp>
      <p:pic>
        <p:nvPicPr>
          <p:cNvPr id="22534" name="Picture 6" descr="http://upload.wikimedia.org/wikipedia/commons/3/30/Compton_ID_bad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2205038"/>
            <a:ext cx="2663825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3555" name="Espaço Reservado para Conteúdo 2"/>
          <p:cNvSpPr>
            <a:spLocks noGrp="1"/>
          </p:cNvSpPr>
          <p:nvPr>
            <p:ph idx="1"/>
          </p:nvPr>
        </p:nvSpPr>
        <p:spPr>
          <a:xfrm>
            <a:off x="755650" y="2492375"/>
            <a:ext cx="7772400" cy="3168650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Além da questão financeira, buscava-se com as bombas um efeito “psicológico sobre o Japão”.</a:t>
            </a:r>
          </a:p>
          <a:p>
            <a:pPr algn="just" eaLnBrk="1" hangingPunct="1"/>
            <a:endParaRPr lang="pt-BR" altLang="pt-BR" smtClean="0"/>
          </a:p>
          <a:p>
            <a:pPr algn="just" eaLnBrk="1" hangingPunct="1"/>
            <a:r>
              <a:rPr lang="pt-BR" altLang="pt-BR" smtClean="0"/>
              <a:t>Isso se refletiria em melhores acordos de paz.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>
          <a:xfrm>
            <a:off x="755650" y="2133600"/>
            <a:ext cx="7772400" cy="3743325"/>
          </a:xfrm>
        </p:spPr>
        <p:txBody>
          <a:bodyPr/>
          <a:lstStyle/>
          <a:p>
            <a:pPr algn="just" eaLnBrk="1" hangingPunct="1"/>
            <a:r>
              <a:rPr lang="pt-BR" altLang="pt-BR" dirty="0" smtClean="0"/>
              <a:t>Inicialmente a cidade de ataque seria Kyoto.</a:t>
            </a:r>
          </a:p>
          <a:p>
            <a:pPr algn="just" eaLnBrk="1" hangingPunct="1"/>
            <a:r>
              <a:rPr lang="pt-BR" altLang="pt-BR" dirty="0" smtClean="0"/>
              <a:t>Henry </a:t>
            </a:r>
            <a:r>
              <a:rPr lang="pt-BR" altLang="pt-BR" dirty="0" err="1" smtClean="0"/>
              <a:t>Stimson</a:t>
            </a:r>
            <a:r>
              <a:rPr lang="pt-BR" altLang="pt-BR" dirty="0" smtClean="0"/>
              <a:t>, secretário de guerra, afirma que o se esse for o alvo a reconstituição de qualquer relação com o Japão seria muito dificultada.</a:t>
            </a:r>
          </a:p>
          <a:p>
            <a:pPr algn="just" eaLnBrk="1" hangingPunct="1"/>
            <a:r>
              <a:rPr lang="pt-BR" altLang="pt-BR" dirty="0" smtClean="0"/>
              <a:t>Finalmente escolhem Hiroshima e Nagasaki por serem cidades “militares”.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The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Atomic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Bombings</a:t>
            </a: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tx2">
                    <a:satMod val="200000"/>
                  </a:schemeClr>
                </a:solidFill>
              </a:rPr>
              <a:t>Reconsidered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95288" y="2133600"/>
            <a:ext cx="3960812" cy="4175125"/>
          </a:xfrm>
        </p:spPr>
        <p:txBody>
          <a:bodyPr>
            <a:normAutofit lnSpcReduction="10000"/>
          </a:bodyPr>
          <a:lstStyle/>
          <a:p>
            <a:pPr marL="411480" algn="just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pt-BR" dirty="0" smtClean="0"/>
              <a:t>Para o autor do artigo até hoje não houve uma reflexão séria sobre os episódios;</a:t>
            </a:r>
          </a:p>
          <a:p>
            <a:pPr marL="411480" algn="just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endParaRPr lang="pt-BR" dirty="0" smtClean="0"/>
          </a:p>
          <a:p>
            <a:pPr marL="411480" algn="just" eaLnBrk="1" fontAlgn="auto" hangingPunct="1">
              <a:spcAft>
                <a:spcPts val="0"/>
              </a:spcAft>
              <a:buFont typeface="Wingdings"/>
              <a:buChar char=""/>
              <a:defRPr/>
            </a:pPr>
            <a:r>
              <a:rPr lang="pt-BR" dirty="0" smtClean="0"/>
              <a:t>Durante cerca de 25 anos o caso ficou velado.</a:t>
            </a:r>
          </a:p>
        </p:txBody>
      </p:sp>
      <p:pic>
        <p:nvPicPr>
          <p:cNvPr id="25604" name="Picture 2" descr="http://www.fottus.com/wp-content/uploads/1561%20-%20hiroshima/hiroshima%20(33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2363" y="1341438"/>
            <a:ext cx="367823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http://www.dialogosdosul.org.br/websul/wp-content/uploads/2013/08/0014_-hiroshima_nagasaki_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825" y="4076700"/>
            <a:ext cx="335915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>
                <a:solidFill>
                  <a:schemeClr val="tx2">
                    <a:satMod val="200000"/>
                  </a:schemeClr>
                </a:solidFill>
              </a:rPr>
              <a:t>Pós-Guerra.</a:t>
            </a:r>
            <a:endParaRPr lang="pt-BR" dirty="0">
              <a:solidFill>
                <a:schemeClr val="tx2">
                  <a:satMod val="200000"/>
                </a:schemeClr>
              </a:solidFill>
            </a:endParaRPr>
          </a:p>
        </p:txBody>
      </p:sp>
      <p:sp>
        <p:nvSpPr>
          <p:cNvPr id="26627" name="Espaço Reservado para Conteúdo 2"/>
          <p:cNvSpPr>
            <a:spLocks noGrp="1"/>
          </p:cNvSpPr>
          <p:nvPr>
            <p:ph idx="1"/>
          </p:nvPr>
        </p:nvSpPr>
        <p:spPr>
          <a:xfrm>
            <a:off x="250825" y="1628775"/>
            <a:ext cx="4752975" cy="3744913"/>
          </a:xfrm>
        </p:spPr>
        <p:txBody>
          <a:bodyPr/>
          <a:lstStyle/>
          <a:p>
            <a:pPr algn="just" eaLnBrk="1" hangingPunct="1"/>
            <a:r>
              <a:rPr lang="pt-BR" altLang="pt-BR" smtClean="0"/>
              <a:t>Começam as reflexões sobre a regulamentação atômica;</a:t>
            </a:r>
          </a:p>
          <a:p>
            <a:pPr algn="just" eaLnBrk="1" hangingPunct="1"/>
            <a:r>
              <a:rPr lang="pt-BR" altLang="pt-BR" smtClean="0"/>
              <a:t>Criação das agências atômicas;</a:t>
            </a:r>
          </a:p>
          <a:p>
            <a:pPr algn="just" eaLnBrk="1" hangingPunct="1"/>
            <a:r>
              <a:rPr lang="pt-BR" altLang="pt-BR" smtClean="0"/>
              <a:t>Cientistas se engajam no processo.</a:t>
            </a:r>
          </a:p>
        </p:txBody>
      </p:sp>
      <p:pic>
        <p:nvPicPr>
          <p:cNvPr id="26628" name="Picture 2" descr="http://bimg2.mlstatic.com/livro-um-mundo-ou-nenhum-dexter-masters-e-katharine-way_MLB-F-3844850548_022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163" y="1412875"/>
            <a:ext cx="31591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title"/>
          </p:nvPr>
        </p:nvSpPr>
        <p:spPr>
          <a:xfrm>
            <a:off x="457200" y="103321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Berlim</a:t>
            </a:r>
          </a:p>
        </p:txBody>
      </p:sp>
      <p:sp>
        <p:nvSpPr>
          <p:cNvPr id="121" name="Shape 121"/>
          <p:cNvSpPr>
            <a:spLocks noGrp="1"/>
          </p:cNvSpPr>
          <p:nvPr>
            <p:ph type="body" idx="4294967295"/>
          </p:nvPr>
        </p:nvSpPr>
        <p:spPr>
          <a:xfrm>
            <a:off x="457200" y="1124744"/>
            <a:ext cx="8229600" cy="4525963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just">
              <a:buSzTx/>
              <a:buNone/>
            </a:pP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	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Iniciou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estudos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sobre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radioatividade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27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anos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.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29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anos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(1907)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foi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realizar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pós-doutorado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Berlim</a:t>
            </a:r>
            <a:r>
              <a:rPr lang="pt-BR" sz="28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,</a:t>
            </a:r>
            <a:r>
              <a:rPr sz="28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inicialmente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sendo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aluna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de Max Planck e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depois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indo </a:t>
            </a:r>
            <a:r>
              <a:rPr sz="28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trabalhar</a:t>
            </a:r>
            <a:r>
              <a:rPr sz="28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com Otto Hahn.</a:t>
            </a:r>
          </a:p>
        </p:txBody>
      </p:sp>
      <p:pic>
        <p:nvPicPr>
          <p:cNvPr id="122" name="image11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283968" y="3501008"/>
            <a:ext cx="3893069" cy="2886041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407874" y="4720314"/>
            <a:ext cx="358806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ctr" defTabSz="914400">
              <a:defRPr sz="2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Otto Hahn,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Meitner e Emma (Grete) Planck - 1910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xfrm>
            <a:off x="457199" y="28015"/>
            <a:ext cx="8229601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 Meitner e Otto Hahn</a:t>
            </a:r>
          </a:p>
        </p:txBody>
      </p:sp>
      <p:pic>
        <p:nvPicPr>
          <p:cNvPr id="126" name="image12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89992" y="1061315"/>
            <a:ext cx="3810001" cy="2809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3.jp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815324" y="3364757"/>
            <a:ext cx="3968496" cy="311353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302928" y="4114831"/>
            <a:ext cx="4197065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ctr" defTabSz="914400">
              <a:defRPr sz="2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Indicação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Rutherford,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e Otto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começam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trabalhar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juntos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Laboratório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Universidade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Berlim</a:t>
            </a:r>
            <a:endParaRPr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  <a:p>
            <a:pPr algn="ctr" defTabSz="914400">
              <a:defRPr sz="24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Mesa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Lise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Meitner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95531" y="1029846"/>
            <a:ext cx="5579756" cy="5515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09600" indent="-609600" algn="just" defTabSz="914400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8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Inicialmente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era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impedida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circular no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Instituto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Química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de Berlin e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só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podia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ficar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em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seu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laboratório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pt-BR"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sz="3200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o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porão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,</a:t>
            </a:r>
          </a:p>
          <a:p>
            <a:pPr marL="609600" indent="-609600" algn="just" defTabSz="914400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8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Acompanhava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as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conferências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escondida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;</a:t>
            </a:r>
          </a:p>
          <a:p>
            <a:pPr marL="609600" indent="-609600" algn="just" defTabSz="914400">
              <a:spcBef>
                <a:spcPts val="700"/>
              </a:spcBef>
              <a:buClr>
                <a:srgbClr val="FFFFFF"/>
              </a:buClr>
              <a:buSzPct val="100000"/>
              <a:buChar char="-"/>
              <a:defRPr sz="1800">
                <a:uFill>
                  <a:solidFill>
                    <a:srgbClr val="000000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pP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Meitner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trabalhou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anos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no </a:t>
            </a:r>
            <a:r>
              <a:rPr sz="3200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porão</a:t>
            </a:r>
            <a:r>
              <a:rPr sz="3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</p:txBody>
      </p:sp>
      <p:pic>
        <p:nvPicPr>
          <p:cNvPr id="133" name="image14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491859" y="1547154"/>
            <a:ext cx="2012429" cy="331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xfrm>
            <a:off x="457200" y="81907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Instituto Kaiser Wilhelm</a:t>
            </a:r>
          </a:p>
        </p:txBody>
      </p:sp>
      <p:sp>
        <p:nvSpPr>
          <p:cNvPr id="136" name="Shape 136"/>
          <p:cNvSpPr/>
          <p:nvPr/>
        </p:nvSpPr>
        <p:spPr>
          <a:xfrm>
            <a:off x="827584" y="1253921"/>
            <a:ext cx="7897586" cy="499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indent="450850" algn="just" defTabSz="914400"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Lise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só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recebeu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seu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primeiro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salário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1911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quando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Max Planck 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convidou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para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ser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sua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assistente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no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Instituto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Kaiser 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Wilhelm.</a:t>
            </a:r>
            <a:endParaRPr lang="pt-BR" dirty="0" smtClea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Bradley Hand ITC TT-Bold"/>
              <a:ea typeface="Bradley Hand ITC TT-Bold"/>
              <a:cs typeface="Bradley Hand ITC TT-Bold"/>
              <a:sym typeface="Bradley Hand ITC TT-Bold"/>
            </a:endParaRPr>
          </a:p>
          <a:p>
            <a:pPr indent="450850" algn="just" defTabSz="914400"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dirty="0" err="1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Trabalhando</a:t>
            </a:r>
            <a:r>
              <a:rPr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com Hahn no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laboratório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radioquímica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eles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produziram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diversos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utilizando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sempre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lógica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: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quando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era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sobre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química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Otto era 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primeiro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autor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quando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o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trabalho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era de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física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,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Lise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ficava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como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primeira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autora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. </a:t>
            </a:r>
          </a:p>
          <a:p>
            <a:pPr indent="450850" algn="just" defTabSz="914400">
              <a:defRPr sz="28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Calibri"/>
              </a:defRPr>
            </a:pP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Em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poucos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anos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começa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a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ganhar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grande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 </a:t>
            </a:r>
            <a:r>
              <a:rPr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destaque</a:t>
            </a:r>
            <a:r>
              <a:rPr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rPr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>
              <a:defRPr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Coloquium Niels Bohr - 1920</a:t>
            </a:r>
          </a:p>
        </p:txBody>
      </p:sp>
      <p:pic>
        <p:nvPicPr>
          <p:cNvPr id="139" name="image15.jp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971600" y="1700807"/>
            <a:ext cx="7128792" cy="4874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ô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ô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ô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342</TotalTime>
  <Words>1282</Words>
  <Application>Microsoft Office PowerPoint</Application>
  <PresentationFormat>Apresentação na tela (4:3)</PresentationFormat>
  <Paragraphs>164</Paragraphs>
  <Slides>47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Arial</vt:lpstr>
      <vt:lpstr>Consolas</vt:lpstr>
      <vt:lpstr>Corbel</vt:lpstr>
      <vt:lpstr>Wingdings</vt:lpstr>
      <vt:lpstr>Wingdings 2</vt:lpstr>
      <vt:lpstr>Wingdings 3</vt:lpstr>
      <vt:lpstr>Calibri</vt:lpstr>
      <vt:lpstr>Metrô</vt:lpstr>
      <vt:lpstr>Lise Meitner e suas Contribuições para a Física Nuclear</vt:lpstr>
      <vt:lpstr>Slide 2</vt:lpstr>
      <vt:lpstr>Slide 3</vt:lpstr>
      <vt:lpstr>Slide 4</vt:lpstr>
      <vt:lpstr>Berlim</vt:lpstr>
      <vt:lpstr>Lise Meitner e Otto Hahn</vt:lpstr>
      <vt:lpstr>Slide 7</vt:lpstr>
      <vt:lpstr>Instituto Kaiser Wilhelm</vt:lpstr>
      <vt:lpstr>Coloquium Niels Bohr - 1920</vt:lpstr>
      <vt:lpstr>Carreira Instituto Kaiser Wilhelm</vt:lpstr>
      <vt:lpstr>Slide 11</vt:lpstr>
      <vt:lpstr>A Principal Contribuição Científica. </vt:lpstr>
      <vt:lpstr>O que a gente sabe e eles não sabiam.</vt:lpstr>
      <vt:lpstr>Estabilidade Nuclear</vt:lpstr>
      <vt:lpstr>Resultados Negativos.</vt:lpstr>
      <vt:lpstr>Elementos “transurânicos”</vt:lpstr>
      <vt:lpstr>Alemanha Nazista</vt:lpstr>
      <vt:lpstr>O experimento de Hahn e Strassmann</vt:lpstr>
      <vt:lpstr>A resposta de Lise</vt:lpstr>
      <vt:lpstr>Fissão Nuclear</vt:lpstr>
      <vt:lpstr>A equação E = mc2</vt:lpstr>
      <vt:lpstr>Bohr</vt:lpstr>
      <vt:lpstr>O Prêmio Nobel</vt:lpstr>
      <vt:lpstr>Bomba Atômica</vt:lpstr>
      <vt:lpstr>Prêmio Enrico Fermi</vt:lpstr>
      <vt:lpstr>Slide 26</vt:lpstr>
      <vt:lpstr>Ética e responsabilidade dos cientistas.  Tópicos de história da física MOderna - 2017 Ivã gurgel.</vt:lpstr>
      <vt:lpstr>Perguntas:  Os cientistas devem ser julgados por suas descobertas, p.e. a Bomba Atômica? </vt:lpstr>
      <vt:lpstr>2° Guerra Mundial (1939-1945)</vt:lpstr>
      <vt:lpstr>Desenvolvimentos na Física.</vt:lpstr>
      <vt:lpstr>Desenvolvimentos na Física.</vt:lpstr>
      <vt:lpstr>Desenvolvimentos na Física.</vt:lpstr>
      <vt:lpstr>Slide 33</vt:lpstr>
      <vt:lpstr>Projeto Manhattan – 1941-1946</vt:lpstr>
      <vt:lpstr>Projeto Manhattan – 1941-1946</vt:lpstr>
      <vt:lpstr>Projeto Manhattan – 1941-1946</vt:lpstr>
      <vt:lpstr>Slide 37</vt:lpstr>
      <vt:lpstr>Qual e Quanta foi a responsabilidade dos cientistas neste jogo?</vt:lpstr>
      <vt:lpstr>O Lado B do B.</vt:lpstr>
      <vt:lpstr>The Atomic Bombings Reconsidered</vt:lpstr>
      <vt:lpstr>The Atomic Bombings Reconsidered</vt:lpstr>
      <vt:lpstr>The Atomic Bombings Reconsidered</vt:lpstr>
      <vt:lpstr>The Atomic Bombings Reconsidered</vt:lpstr>
      <vt:lpstr>The Atomic Bombings Reconsidered</vt:lpstr>
      <vt:lpstr>The Atomic Bombings Reconsidered</vt:lpstr>
      <vt:lpstr>The Atomic Bombings Reconsidered</vt:lpstr>
      <vt:lpstr>Pós-Guerra.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e organizações sociopolíticas.  Tópicos de história da física moderna. Ivã gurgel.</dc:title>
  <dc:creator>Usuario</dc:creator>
  <cp:lastModifiedBy>Ivã Gurgel</cp:lastModifiedBy>
  <cp:revision>24</cp:revision>
  <dcterms:created xsi:type="dcterms:W3CDTF">2013-10-07T10:12:15Z</dcterms:created>
  <dcterms:modified xsi:type="dcterms:W3CDTF">2019-10-15T14:42:09Z</dcterms:modified>
</cp:coreProperties>
</file>